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Lst>
  <p:notesMasterIdLst>
    <p:notesMasterId r:id="rId63"/>
  </p:notesMasterIdLst>
  <p:handoutMasterIdLst>
    <p:handoutMasterId r:id="rId64"/>
  </p:handoutMasterIdLst>
  <p:sldIdLst>
    <p:sldId id="269" r:id="rId2"/>
    <p:sldId id="718" r:id="rId3"/>
    <p:sldId id="779" r:id="rId4"/>
    <p:sldId id="596" r:id="rId5"/>
    <p:sldId id="780" r:id="rId6"/>
    <p:sldId id="781" r:id="rId7"/>
    <p:sldId id="782" r:id="rId8"/>
    <p:sldId id="783" r:id="rId9"/>
    <p:sldId id="784" r:id="rId10"/>
    <p:sldId id="785" r:id="rId11"/>
    <p:sldId id="786" r:id="rId12"/>
    <p:sldId id="787" r:id="rId13"/>
    <p:sldId id="788" r:id="rId14"/>
    <p:sldId id="719" r:id="rId15"/>
    <p:sldId id="720" r:id="rId16"/>
    <p:sldId id="721" r:id="rId17"/>
    <p:sldId id="722" r:id="rId18"/>
    <p:sldId id="723" r:id="rId19"/>
    <p:sldId id="764" r:id="rId20"/>
    <p:sldId id="724" r:id="rId21"/>
    <p:sldId id="728" r:id="rId22"/>
    <p:sldId id="726" r:id="rId23"/>
    <p:sldId id="727" r:id="rId24"/>
    <p:sldId id="729" r:id="rId25"/>
    <p:sldId id="730" r:id="rId26"/>
    <p:sldId id="731" r:id="rId27"/>
    <p:sldId id="732" r:id="rId28"/>
    <p:sldId id="733" r:id="rId29"/>
    <p:sldId id="734" r:id="rId30"/>
    <p:sldId id="735" r:id="rId31"/>
    <p:sldId id="736" r:id="rId32"/>
    <p:sldId id="737" r:id="rId33"/>
    <p:sldId id="738" r:id="rId34"/>
    <p:sldId id="739" r:id="rId35"/>
    <p:sldId id="740" r:id="rId36"/>
    <p:sldId id="789" r:id="rId37"/>
    <p:sldId id="741" r:id="rId38"/>
    <p:sldId id="742" r:id="rId39"/>
    <p:sldId id="743" r:id="rId40"/>
    <p:sldId id="744" r:id="rId41"/>
    <p:sldId id="758" r:id="rId42"/>
    <p:sldId id="759" r:id="rId43"/>
    <p:sldId id="760" r:id="rId44"/>
    <p:sldId id="761" r:id="rId45"/>
    <p:sldId id="762" r:id="rId46"/>
    <p:sldId id="763" r:id="rId47"/>
    <p:sldId id="542" r:id="rId48"/>
    <p:sldId id="765" r:id="rId49"/>
    <p:sldId id="766" r:id="rId50"/>
    <p:sldId id="767" r:id="rId51"/>
    <p:sldId id="768" r:id="rId52"/>
    <p:sldId id="769" r:id="rId53"/>
    <p:sldId id="770" r:id="rId54"/>
    <p:sldId id="771" r:id="rId55"/>
    <p:sldId id="772" r:id="rId56"/>
    <p:sldId id="773" r:id="rId57"/>
    <p:sldId id="774" r:id="rId58"/>
    <p:sldId id="775" r:id="rId59"/>
    <p:sldId id="776" r:id="rId60"/>
    <p:sldId id="777" r:id="rId61"/>
    <p:sldId id="778" r:id="rId62"/>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24B8"/>
    <a:srgbClr val="650767"/>
    <a:srgbClr val="00CC06"/>
    <a:srgbClr val="CC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02" autoAdjust="0"/>
    <p:restoredTop sz="85697" autoAdjust="0"/>
  </p:normalViewPr>
  <p:slideViewPr>
    <p:cSldViewPr snapToGrid="0">
      <p:cViewPr varScale="1">
        <p:scale>
          <a:sx n="126" d="100"/>
          <a:sy n="126" d="100"/>
        </p:scale>
        <p:origin x="-840"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042"/>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27" tIns="45714" rIns="91427" bIns="45714"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27" tIns="45714" rIns="91427" bIns="45714" rtlCol="0"/>
          <a:lstStyle>
            <a:lvl1pPr algn="r">
              <a:defRPr sz="1200"/>
            </a:lvl1pPr>
          </a:lstStyle>
          <a:p>
            <a:fld id="{5F567952-1C07-4670-9052-CC0A48364281}" type="datetimeFigureOut">
              <a:rPr lang="en-US" smtClean="0"/>
              <a:t>10/5/16</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27" tIns="45714" rIns="91427"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27" tIns="45714" rIns="91427" bIns="45714" rtlCol="0" anchor="b"/>
          <a:lstStyle>
            <a:lvl1pPr algn="r">
              <a:defRPr sz="1200"/>
            </a:lvl1pPr>
          </a:lstStyle>
          <a:p>
            <a:fld id="{52E97AAC-867A-455D-81E7-A7D04CDAFD4C}" type="slidenum">
              <a:rPr lang="en-US" smtClean="0"/>
              <a:t>‹#›</a:t>
            </a:fld>
            <a:endParaRPr lang="en-US"/>
          </a:p>
        </p:txBody>
      </p:sp>
    </p:spTree>
    <p:extLst>
      <p:ext uri="{BB962C8B-B14F-4D97-AF65-F5344CB8AC3E}">
        <p14:creationId xmlns:p14="http://schemas.microsoft.com/office/powerpoint/2010/main" val="2847572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47" tIns="48324" rIns="96647" bIns="48324" rtlCol="0"/>
          <a:lstStyle>
            <a:lvl1pPr algn="r">
              <a:defRPr sz="1300"/>
            </a:lvl1pPr>
          </a:lstStyle>
          <a:p>
            <a:fld id="{19FE052C-998B-4B08-8852-445E80429695}" type="datetimeFigureOut">
              <a:rPr lang="en-US" smtClean="0"/>
              <a:pPr/>
              <a:t>10/5/16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47" tIns="48324" rIns="96647" bIns="483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47" tIns="48324" rIns="96647" bIns="48324" rtlCol="0" anchor="b"/>
          <a:lstStyle>
            <a:lvl1pPr algn="r">
              <a:defRPr sz="1300"/>
            </a:lvl1pPr>
          </a:lstStyle>
          <a:p>
            <a:fld id="{BC2CD6EC-C0D4-46F8-B0D1-9A2D7EFD5169}" type="slidenum">
              <a:rPr lang="en-US" smtClean="0"/>
              <a:pPr/>
              <a:t>‹#›</a:t>
            </a:fld>
            <a:endParaRPr lang="en-US"/>
          </a:p>
        </p:txBody>
      </p:sp>
    </p:spTree>
    <p:extLst>
      <p:ext uri="{BB962C8B-B14F-4D97-AF65-F5344CB8AC3E}">
        <p14:creationId xmlns:p14="http://schemas.microsoft.com/office/powerpoint/2010/main" val="1910337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a:ln/>
        </p:spPr>
      </p:sp>
      <p:sp>
        <p:nvSpPr>
          <p:cNvPr id="92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92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743791A-9C31-C647-AE65-ED1B4F47D6B3}" type="slidenum">
              <a:rPr lang="en-US" sz="1300"/>
              <a:pPr eaLnBrk="1" hangingPunct="1"/>
              <a:t>5</a:t>
            </a:fld>
            <a:endParaRPr 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3EF180D3-B511-BD43-AE20-A5CC146AE21C}" type="slidenum">
              <a:rPr lang="en-US" sz="1300">
                <a:solidFill>
                  <a:schemeClr val="tx1"/>
                </a:solidFill>
              </a:rPr>
              <a:pPr/>
              <a:t>23</a:t>
            </a:fld>
            <a:endParaRPr lang="en-US" sz="1300">
              <a:solidFill>
                <a:schemeClr val="tx1"/>
              </a:solidFill>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A117E48B-5557-8245-8EB8-541F9BFE0D23}" type="slidenum">
              <a:rPr lang="en-US" sz="1300">
                <a:solidFill>
                  <a:schemeClr val="tx1"/>
                </a:solidFill>
              </a:rPr>
              <a:pPr/>
              <a:t>24</a:t>
            </a:fld>
            <a:endParaRPr lang="en-US" sz="1300">
              <a:solidFill>
                <a:schemeClr val="tx1"/>
              </a:solidFill>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2879C3A3-64FB-854C-947A-74049DD6B983}" type="slidenum">
              <a:rPr lang="en-US" sz="1300">
                <a:solidFill>
                  <a:schemeClr val="tx1"/>
                </a:solidFill>
              </a:rPr>
              <a:pPr/>
              <a:t>25</a:t>
            </a:fld>
            <a:endParaRPr lang="en-US" sz="1300">
              <a:solidFill>
                <a:schemeClr val="tx1"/>
              </a:solidFill>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672796AA-749D-5647-9FA1-69F689B69E58}" type="slidenum">
              <a:rPr lang="en-US" sz="1300">
                <a:solidFill>
                  <a:schemeClr val="tx1"/>
                </a:solidFill>
              </a:rPr>
              <a:pPr/>
              <a:t>26</a:t>
            </a:fld>
            <a:endParaRPr lang="en-US" sz="1300">
              <a:solidFill>
                <a:schemeClr val="tx1"/>
              </a:solidFill>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C5964A19-ED75-9340-BCAA-805E97AF0342}" type="slidenum">
              <a:rPr lang="en-US" sz="1300">
                <a:solidFill>
                  <a:srgbClr val="000000"/>
                </a:solidFill>
              </a:rPr>
              <a:pPr/>
              <a:t>27</a:t>
            </a:fld>
            <a:endParaRPr lang="en-US" sz="1300">
              <a:solidFill>
                <a:srgbClr val="000000"/>
              </a:solidFill>
            </a:endParaRPr>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0FD33AA2-4BC7-2340-B5D1-D2F2D4B5E2AE}" type="slidenum">
              <a:rPr lang="en-US" sz="1300">
                <a:solidFill>
                  <a:srgbClr val="000000"/>
                </a:solidFill>
              </a:rPr>
              <a:pPr/>
              <a:t>28</a:t>
            </a:fld>
            <a:endParaRPr lang="en-US" sz="1300">
              <a:solidFill>
                <a:srgbClr val="000000"/>
              </a:solidFill>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DFEEC21C-3430-524A-84E2-F63044DF86E8}" type="slidenum">
              <a:rPr lang="en-US" sz="1300">
                <a:solidFill>
                  <a:srgbClr val="000000"/>
                </a:solidFill>
              </a:rPr>
              <a:pPr/>
              <a:t>29</a:t>
            </a:fld>
            <a:endParaRPr lang="en-US" sz="1300">
              <a:solidFill>
                <a:srgbClr val="000000"/>
              </a:solidFill>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41322488-CD7B-C044-9CA4-45CA2238E4CF}" type="slidenum">
              <a:rPr lang="en-US" sz="1300">
                <a:solidFill>
                  <a:srgbClr val="000000"/>
                </a:solidFill>
              </a:rPr>
              <a:pPr/>
              <a:t>30</a:t>
            </a:fld>
            <a:endParaRPr lang="en-US" sz="1300">
              <a:solidFill>
                <a:srgbClr val="000000"/>
              </a:solidFill>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0309D726-04C5-AB44-B0D4-7599AE155134}" type="slidenum">
              <a:rPr lang="en-US" sz="1300">
                <a:solidFill>
                  <a:srgbClr val="000000"/>
                </a:solidFill>
              </a:rPr>
              <a:pPr/>
              <a:t>31</a:t>
            </a:fld>
            <a:endParaRPr lang="en-US" sz="1300">
              <a:solidFill>
                <a:srgbClr val="000000"/>
              </a:solidFill>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0309D726-04C5-AB44-B0D4-7599AE155134}" type="slidenum">
              <a:rPr lang="en-US" sz="1300">
                <a:solidFill>
                  <a:srgbClr val="000000"/>
                </a:solidFill>
              </a:rPr>
              <a:pPr/>
              <a:t>32</a:t>
            </a:fld>
            <a:endParaRPr lang="en-US" sz="1300">
              <a:solidFill>
                <a:srgbClr val="000000"/>
              </a:solidFill>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B917C195-1E00-8744-A467-F6A5CD4523B1}" type="slidenum">
              <a:rPr lang="en-US" sz="1300">
                <a:solidFill>
                  <a:schemeClr val="tx1"/>
                </a:solidFill>
              </a:rPr>
              <a:pPr/>
              <a:t>14</a:t>
            </a:fld>
            <a:endParaRPr lang="en-US" sz="1300">
              <a:solidFill>
                <a:schemeClr val="tx1"/>
              </a:solidFill>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0AFA10B3-41FA-5B49-B7A3-1E77E70B1A74}" type="slidenum">
              <a:rPr lang="en-US" sz="1300">
                <a:solidFill>
                  <a:srgbClr val="000000"/>
                </a:solidFill>
              </a:rPr>
              <a:pPr/>
              <a:t>33</a:t>
            </a:fld>
            <a:endParaRPr lang="en-US" sz="1300">
              <a:solidFill>
                <a:srgbClr val="000000"/>
              </a:solidFill>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30EF2C67-5774-8147-96D7-4F9B457ECF5A}" type="slidenum">
              <a:rPr lang="en-US" sz="1300">
                <a:solidFill>
                  <a:srgbClr val="000000"/>
                </a:solidFill>
              </a:rPr>
              <a:pPr/>
              <a:t>34</a:t>
            </a:fld>
            <a:endParaRPr lang="en-US" sz="1300">
              <a:solidFill>
                <a:srgbClr val="000000"/>
              </a:solidFill>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30EF2C67-5774-8147-96D7-4F9B457ECF5A}" type="slidenum">
              <a:rPr lang="en-US" sz="1300">
                <a:solidFill>
                  <a:srgbClr val="000000"/>
                </a:solidFill>
              </a:rPr>
              <a:pPr/>
              <a:t>35</a:t>
            </a:fld>
            <a:endParaRPr lang="en-US" sz="1300">
              <a:solidFill>
                <a:srgbClr val="000000"/>
              </a:solidFill>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438440F1-661A-EA4D-B70E-761A4361D470}" type="slidenum">
              <a:rPr lang="en-US" sz="1300">
                <a:solidFill>
                  <a:srgbClr val="000000"/>
                </a:solidFill>
              </a:rPr>
              <a:pPr/>
              <a:t>37</a:t>
            </a:fld>
            <a:endParaRPr lang="en-US" sz="1300">
              <a:solidFill>
                <a:srgbClr val="000000"/>
              </a:solidFill>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3DA4C400-3E75-294D-8FF0-250B58385FD4}" type="slidenum">
              <a:rPr lang="en-US" sz="1300">
                <a:solidFill>
                  <a:schemeClr val="tx1"/>
                </a:solidFill>
              </a:rPr>
              <a:pPr/>
              <a:t>38</a:t>
            </a:fld>
            <a:endParaRPr lang="en-US" sz="1300">
              <a:solidFill>
                <a:schemeClr val="tx1"/>
              </a:solidFill>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71684"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r>
              <a:rPr lang="en-US" sz="1300">
                <a:solidFill>
                  <a:schemeClr val="tx1"/>
                </a:solidFill>
              </a:rPr>
              <a:t>© Rajeev Gandhi, 2010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81DD837F-21A7-A841-9B5F-DD0226C190AC}" type="slidenum">
              <a:rPr lang="en-US" sz="1300">
                <a:solidFill>
                  <a:srgbClr val="000000"/>
                </a:solidFill>
              </a:rPr>
              <a:pPr/>
              <a:t>39</a:t>
            </a:fld>
            <a:endParaRPr lang="en-US" sz="1300">
              <a:solidFill>
                <a:srgbClr val="000000"/>
              </a:solidFill>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179FE3D6-0B37-7945-8000-BE2CE851313D}" type="slidenum">
              <a:rPr lang="en-US" sz="1300">
                <a:solidFill>
                  <a:srgbClr val="000000"/>
                </a:solidFill>
                <a:cs typeface="Arial" charset="0"/>
              </a:rPr>
              <a:pPr/>
              <a:t>40</a:t>
            </a:fld>
            <a:endParaRPr lang="en-US" sz="1300">
              <a:solidFill>
                <a:srgbClr val="000000"/>
              </a:solidFill>
              <a:cs typeface="Arial" charset="0"/>
            </a:endParaRPr>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0291903C-138E-B449-9C36-940FF44C9760}" type="slidenum">
              <a:rPr lang="en-US" sz="1300">
                <a:solidFill>
                  <a:srgbClr val="000000"/>
                </a:solidFill>
                <a:cs typeface="Arial" charset="0"/>
              </a:rPr>
              <a:pPr/>
              <a:t>41</a:t>
            </a:fld>
            <a:endParaRPr lang="en-US" sz="1300">
              <a:solidFill>
                <a:srgbClr val="000000"/>
              </a:solidFill>
              <a:cs typeface="Arial"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8F2C9A52-8C44-9E43-894C-EDB2E447E518}" type="slidenum">
              <a:rPr lang="en-US" sz="1300">
                <a:solidFill>
                  <a:srgbClr val="000000"/>
                </a:solidFill>
              </a:rPr>
              <a:pPr/>
              <a:t>42</a:t>
            </a:fld>
            <a:endParaRPr lang="en-US" sz="1300">
              <a:solidFill>
                <a:srgbClr val="000000"/>
              </a:solidFill>
            </a:endParaRP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cs typeface="ＭＳ Ｐゴシック" charset="0"/>
              </a:rPr>
              <a:t>How to enable IRQ interrupts</a:t>
            </a:r>
          </a:p>
          <a:p>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Note this happens in SVC mode. In user mode, you can read all </a:t>
            </a:r>
            <a:r>
              <a:rPr lang="en-US" dirty="0" err="1">
                <a:latin typeface="Times New Roman" charset="0"/>
                <a:ea typeface="ＭＳ Ｐゴシック" charset="0"/>
                <a:cs typeface="ＭＳ Ｐゴシック" charset="0"/>
              </a:rPr>
              <a:t>cpsr</a:t>
            </a:r>
            <a:r>
              <a:rPr lang="en-US" dirty="0">
                <a:latin typeface="Times New Roman" charset="0"/>
                <a:ea typeface="ＭＳ Ｐゴシック" charset="0"/>
                <a:cs typeface="ＭＳ Ｐゴシック" charset="0"/>
              </a:rPr>
              <a:t> bits, but you can only update the condition flag </a:t>
            </a:r>
            <a:r>
              <a:rPr lang="en-US" dirty="0" smtClean="0">
                <a:latin typeface="Times New Roman" charset="0"/>
                <a:ea typeface="ＭＳ Ｐゴシック" charset="0"/>
                <a:cs typeface="ＭＳ Ｐゴシック" charset="0"/>
              </a:rPr>
              <a:t>field</a:t>
            </a:r>
          </a:p>
          <a:p>
            <a:endParaRPr lang="en-US" dirty="0" smtClean="0">
              <a:latin typeface="Times New Roman" charset="0"/>
              <a:ea typeface="ＭＳ Ｐゴシック" charset="0"/>
              <a:cs typeface="ＭＳ Ｐゴシック" charset="0"/>
            </a:endParaRPr>
          </a:p>
          <a:p>
            <a:r>
              <a:rPr lang="en-US" dirty="0" smtClean="0">
                <a:latin typeface="Times New Roman" charset="0"/>
                <a:ea typeface="ＭＳ Ｐゴシック" charset="0"/>
                <a:cs typeface="ＭＳ Ｐゴシック" charset="0"/>
              </a:rPr>
              <a:t>BIC Disables the IRQ bit</a:t>
            </a:r>
            <a:r>
              <a:rPr lang="en-US" baseline="0" dirty="0" smtClean="0">
                <a:latin typeface="Times New Roman" charset="0"/>
                <a:ea typeface="ＭＳ Ｐゴシック" charset="0"/>
                <a:cs typeface="ＭＳ Ｐゴシック" charset="0"/>
              </a:rPr>
              <a:t> since you serviced it</a:t>
            </a:r>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5B1D7DAD-E304-764E-B106-097A1AA88091}" type="slidenum">
              <a:rPr lang="en-US" sz="1300">
                <a:solidFill>
                  <a:srgbClr val="000000"/>
                </a:solidFill>
                <a:cs typeface="Arial" charset="0"/>
              </a:rPr>
              <a:pPr/>
              <a:t>43</a:t>
            </a:fld>
            <a:endParaRPr lang="en-US" sz="1300">
              <a:solidFill>
                <a:srgbClr val="000000"/>
              </a:solidFill>
              <a:cs typeface="Arial"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C6B7943E-8D5E-1943-85B4-FA92CA2EED33}" type="slidenum">
              <a:rPr lang="en-US" sz="1300">
                <a:solidFill>
                  <a:schemeClr val="tx1"/>
                </a:solidFill>
              </a:rPr>
              <a:pPr/>
              <a:t>15</a:t>
            </a:fld>
            <a:endParaRPr lang="en-US" sz="1300">
              <a:solidFill>
                <a:schemeClr val="tx1"/>
              </a:solidFill>
            </a:endParaRP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5D52544C-90AE-194A-A4BA-A6A90447B192}" type="slidenum">
              <a:rPr lang="en-US" sz="1300">
                <a:solidFill>
                  <a:srgbClr val="000000"/>
                </a:solidFill>
              </a:rPr>
              <a:pPr/>
              <a:t>49</a:t>
            </a:fld>
            <a:endParaRPr lang="en-US" sz="1300">
              <a:solidFill>
                <a:srgbClr val="000000"/>
              </a:solidFill>
            </a:endParaRPr>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D04AE2BA-192E-FC47-825A-A71329F749F8}" type="slidenum">
              <a:rPr lang="en-US" sz="1300">
                <a:solidFill>
                  <a:srgbClr val="000000"/>
                </a:solidFill>
                <a:cs typeface="Arial" charset="0"/>
              </a:rPr>
              <a:pPr/>
              <a:t>50</a:t>
            </a:fld>
            <a:endParaRPr lang="en-US" sz="1300">
              <a:solidFill>
                <a:srgbClr val="000000"/>
              </a:solidFill>
              <a:cs typeface="Arial"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D04AE2BA-192E-FC47-825A-A71329F749F8}" type="slidenum">
              <a:rPr lang="en-US" sz="1300">
                <a:solidFill>
                  <a:srgbClr val="000000"/>
                </a:solidFill>
                <a:cs typeface="Arial" charset="0"/>
              </a:rPr>
              <a:pPr/>
              <a:t>51</a:t>
            </a:fld>
            <a:endParaRPr lang="en-US" sz="1300">
              <a:solidFill>
                <a:srgbClr val="000000"/>
              </a:solidFill>
              <a:cs typeface="Arial"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D04AE2BA-192E-FC47-825A-A71329F749F8}" type="slidenum">
              <a:rPr lang="en-US" sz="1300">
                <a:solidFill>
                  <a:srgbClr val="000000"/>
                </a:solidFill>
                <a:cs typeface="Arial" charset="0"/>
              </a:rPr>
              <a:pPr/>
              <a:t>52</a:t>
            </a:fld>
            <a:endParaRPr lang="en-US" sz="1300">
              <a:solidFill>
                <a:srgbClr val="000000"/>
              </a:solidFill>
              <a:cs typeface="Arial"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167192E5-BAC0-C942-9C59-904DE81ECBC5}" type="slidenum">
              <a:rPr lang="en-US" sz="1300">
                <a:solidFill>
                  <a:srgbClr val="000000"/>
                </a:solidFill>
                <a:cs typeface="Arial" charset="0"/>
              </a:rPr>
              <a:pPr/>
              <a:t>53</a:t>
            </a:fld>
            <a:endParaRPr lang="en-US" sz="1300">
              <a:solidFill>
                <a:srgbClr val="000000"/>
              </a:solidFill>
              <a:cs typeface="Arial"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729B64A7-6BAA-AE40-A265-2D7800D41F21}" type="slidenum">
              <a:rPr lang="en-US" sz="1300">
                <a:solidFill>
                  <a:srgbClr val="000000"/>
                </a:solidFill>
                <a:cs typeface="Arial" charset="0"/>
              </a:rPr>
              <a:pPr/>
              <a:t>54</a:t>
            </a:fld>
            <a:endParaRPr lang="en-US" sz="1300">
              <a:solidFill>
                <a:srgbClr val="000000"/>
              </a:solidFill>
              <a:cs typeface="Arial"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CBDA7A01-57CB-A045-BE2A-314584ABDB8C}" type="slidenum">
              <a:rPr lang="en-US" sz="1300">
                <a:solidFill>
                  <a:srgbClr val="000000"/>
                </a:solidFill>
                <a:cs typeface="Arial" charset="0"/>
              </a:rPr>
              <a:pPr/>
              <a:t>56</a:t>
            </a:fld>
            <a:endParaRPr lang="en-US" sz="1300">
              <a:solidFill>
                <a:srgbClr val="000000"/>
              </a:solidFill>
              <a:cs typeface="Arial"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CBDA7A01-57CB-A045-BE2A-314584ABDB8C}" type="slidenum">
              <a:rPr lang="en-US" sz="1300">
                <a:solidFill>
                  <a:srgbClr val="000000"/>
                </a:solidFill>
                <a:cs typeface="Arial" charset="0"/>
              </a:rPr>
              <a:pPr/>
              <a:t>57</a:t>
            </a:fld>
            <a:endParaRPr lang="en-US" sz="1300">
              <a:solidFill>
                <a:srgbClr val="000000"/>
              </a:solidFill>
              <a:cs typeface="Arial"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C4CCD750-A403-7A46-BE9E-1025787DB0C8}" type="slidenum">
              <a:rPr lang="en-US" sz="1300">
                <a:solidFill>
                  <a:srgbClr val="000000"/>
                </a:solidFill>
                <a:cs typeface="Arial" charset="0"/>
              </a:rPr>
              <a:pPr/>
              <a:t>58</a:t>
            </a:fld>
            <a:endParaRPr lang="en-US" sz="1300">
              <a:solidFill>
                <a:srgbClr val="000000"/>
              </a:solidFill>
              <a:cs typeface="Arial"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C4CCD750-A403-7A46-BE9E-1025787DB0C8}" type="slidenum">
              <a:rPr lang="en-US" sz="1300">
                <a:solidFill>
                  <a:srgbClr val="000000"/>
                </a:solidFill>
                <a:cs typeface="Arial" charset="0"/>
              </a:rPr>
              <a:pPr/>
              <a:t>59</a:t>
            </a:fld>
            <a:endParaRPr lang="en-US" sz="1300">
              <a:solidFill>
                <a:srgbClr val="000000"/>
              </a:solidFill>
              <a:cs typeface="Arial"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E54B58A9-9B1B-244E-8BCE-F598B115A9AD}" type="slidenum">
              <a:rPr lang="en-US" sz="1300">
                <a:solidFill>
                  <a:schemeClr val="tx1"/>
                </a:solidFill>
              </a:rPr>
              <a:pPr/>
              <a:t>16</a:t>
            </a:fld>
            <a:endParaRPr lang="en-US" sz="1300">
              <a:solidFill>
                <a:schemeClr val="tx1"/>
              </a:solidFill>
            </a:endParaRPr>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49F7B2AA-6B10-A44B-B264-F62715CD67DC}" type="slidenum">
              <a:rPr lang="en-US" sz="1300">
                <a:solidFill>
                  <a:srgbClr val="000000"/>
                </a:solidFill>
                <a:cs typeface="Arial" charset="0"/>
              </a:rPr>
              <a:pPr/>
              <a:t>60</a:t>
            </a:fld>
            <a:endParaRPr lang="en-US" sz="1300">
              <a:solidFill>
                <a:srgbClr val="000000"/>
              </a:solidFill>
              <a:cs typeface="Arial"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49F7B2AA-6B10-A44B-B264-F62715CD67DC}" type="slidenum">
              <a:rPr lang="en-US" sz="1300">
                <a:solidFill>
                  <a:srgbClr val="000000"/>
                </a:solidFill>
                <a:cs typeface="Arial" charset="0"/>
              </a:rPr>
              <a:pPr/>
              <a:t>61</a:t>
            </a:fld>
            <a:endParaRPr lang="en-US" sz="1300">
              <a:solidFill>
                <a:srgbClr val="000000"/>
              </a:solidFill>
              <a:cs typeface="Arial"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9307394B-5AF6-1146-AE3C-689E64179CAE}" type="slidenum">
              <a:rPr lang="en-US" sz="1300">
                <a:solidFill>
                  <a:schemeClr val="tx1"/>
                </a:solidFill>
              </a:rPr>
              <a:pPr/>
              <a:t>17</a:t>
            </a:fld>
            <a:endParaRPr lang="en-US" sz="1300">
              <a:solidFill>
                <a:schemeClr val="tx1"/>
              </a:solidFill>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A9D1FEBE-A266-3643-9223-5AEA190E8904}" type="slidenum">
              <a:rPr lang="en-US" sz="1300">
                <a:solidFill>
                  <a:srgbClr val="000000"/>
                </a:solidFill>
              </a:rPr>
              <a:pPr/>
              <a:t>18</a:t>
            </a:fld>
            <a:endParaRPr lang="en-US" sz="1300">
              <a:solidFill>
                <a:srgbClr val="000000"/>
              </a:solidFill>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	</a:t>
            </a: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A9D1FEBE-A266-3643-9223-5AEA190E8904}" type="slidenum">
              <a:rPr lang="en-US" sz="1300">
                <a:solidFill>
                  <a:srgbClr val="000000"/>
                </a:solidFill>
              </a:rPr>
              <a:pPr/>
              <a:t>19</a:t>
            </a:fld>
            <a:endParaRPr lang="en-US" sz="1300">
              <a:solidFill>
                <a:srgbClr val="000000"/>
              </a:solidFill>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	</a:t>
            </a: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B95196C8-17F2-0542-973E-38CB0C99AC20}" type="slidenum">
              <a:rPr lang="en-US" sz="1300">
                <a:solidFill>
                  <a:schemeClr val="tx1"/>
                </a:solidFill>
              </a:rPr>
              <a:pPr/>
              <a:t>20</a:t>
            </a:fld>
            <a:endParaRPr lang="en-US" sz="1300">
              <a:solidFill>
                <a:schemeClr val="tx1"/>
              </a:solidFill>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bg2"/>
                </a:solidFill>
                <a:latin typeface="Times New Roman" charset="0"/>
                <a:ea typeface="ＭＳ Ｐゴシック" charset="0"/>
                <a:cs typeface="ＭＳ Ｐゴシック" charset="0"/>
              </a:defRPr>
            </a:lvl1pPr>
            <a:lvl2pPr marL="742950" indent="-285750" defTabSz="966788" eaLnBrk="0" hangingPunct="0">
              <a:defRPr sz="2000">
                <a:solidFill>
                  <a:schemeClr val="bg2"/>
                </a:solidFill>
                <a:latin typeface="Times New Roman" charset="0"/>
                <a:ea typeface="ＭＳ Ｐゴシック" charset="0"/>
              </a:defRPr>
            </a:lvl2pPr>
            <a:lvl3pPr marL="1143000" indent="-228600" defTabSz="966788" eaLnBrk="0" hangingPunct="0">
              <a:defRPr sz="2000">
                <a:solidFill>
                  <a:schemeClr val="bg2"/>
                </a:solidFill>
                <a:latin typeface="Times New Roman" charset="0"/>
                <a:ea typeface="ＭＳ Ｐゴシック" charset="0"/>
              </a:defRPr>
            </a:lvl3pPr>
            <a:lvl4pPr marL="1600200" indent="-228600" defTabSz="966788" eaLnBrk="0" hangingPunct="0">
              <a:defRPr sz="2000">
                <a:solidFill>
                  <a:schemeClr val="bg2"/>
                </a:solidFill>
                <a:latin typeface="Times New Roman" charset="0"/>
                <a:ea typeface="ＭＳ Ｐゴシック" charset="0"/>
              </a:defRPr>
            </a:lvl4pPr>
            <a:lvl5pPr marL="2057400" indent="-228600" defTabSz="966788" eaLnBrk="0" hangingPunct="0">
              <a:defRPr sz="2000">
                <a:solidFill>
                  <a:schemeClr val="bg2"/>
                </a:solidFill>
                <a:latin typeface="Times New Roman" charset="0"/>
                <a:ea typeface="ＭＳ Ｐゴシック" charset="0"/>
              </a:defRPr>
            </a:lvl5pPr>
            <a:lvl6pPr marL="25146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defTabSz="966788"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fld id="{3CF1B418-E692-F642-8802-7354D30114FC}" type="slidenum">
              <a:rPr lang="en-US" sz="1300">
                <a:solidFill>
                  <a:srgbClr val="000000"/>
                </a:solidFill>
              </a:rPr>
              <a:pPr/>
              <a:t>21</a:t>
            </a:fld>
            <a:endParaRPr lang="en-US" sz="1300">
              <a:solidFill>
                <a:srgbClr val="000000"/>
              </a:solidFill>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	</a:t>
            </a:r>
          </a:p>
        </p:txBody>
      </p:sp>
      <p:sp>
        <p:nvSpPr>
          <p:cNvPr id="5" name="Footer Placeholder 4"/>
          <p:cNvSpPr>
            <a:spLocks noGrp="1"/>
          </p:cNvSpPr>
          <p:nvPr>
            <p:ph type="ftr" sz="quarter" idx="4"/>
          </p:nvPr>
        </p:nvSpPr>
        <p:spPr/>
        <p:txBody>
          <a:bodyPr/>
          <a:lstStyle/>
          <a:p>
            <a:pPr>
              <a:defRPr/>
            </a:pPr>
            <a:r>
              <a:rPr lang="en-US">
                <a:solidFill>
                  <a:srgbClr val="EEECE1"/>
                </a:solidFill>
              </a:rPr>
              <a:t>© Rajeev Gandhi, 2010</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cstate="screen">
            <a:extLst>
              <a:ext uri="{28A0092B-C50C-407E-A947-70E740481C1C}">
                <a14:useLocalDpi xmlns:a14="http://schemas.microsoft.com/office/drawing/2010/main"/>
              </a:ext>
            </a:extLst>
          </a:blip>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9" name="Picture 8" descr="ecelogorb.psd"/>
          <p:cNvPicPr>
            <a:picLocks noChangeAspect="1"/>
          </p:cNvPicPr>
          <p:nvPr userDrawn="1"/>
        </p:nvPicPr>
        <p:blipFill>
          <a:blip r:embed="rId3" cstate="screen">
            <a:lum bright="-8000"/>
            <a:extLst>
              <a:ext uri="{28A0092B-C50C-407E-A947-70E740481C1C}">
                <a14:useLocalDpi xmlns:a14="http://schemas.microsoft.com/office/drawing/2010/main"/>
              </a:ext>
            </a:extLst>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8519" y="6259200"/>
            <a:ext cx="3895838" cy="354413"/>
          </a:xfrm>
          <a:prstGeom prst="rect">
            <a:avLst/>
          </a:prstGeom>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smtClean="0"/>
              <a:t>Click to edit Master title style</a:t>
            </a:r>
            <a:endParaRPr lang="en-US" dirty="0"/>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smtClean="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smtClean="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smtClean="0">
                <a:ln>
                  <a:noFill/>
                </a:ln>
                <a:solidFill>
                  <a:srgbClr val="000000"/>
                </a:solidFill>
                <a:effectLst/>
                <a:uLnTx/>
                <a:uFillTx/>
                <a:latin typeface="Arial"/>
                <a:ea typeface="+mn-ea"/>
                <a:cs typeface="+mn-cs"/>
              </a:rPr>
              <a:t>Third level</a:t>
            </a:r>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Slide Number Placeholder 2"/>
          <p:cNvSpPr>
            <a:spLocks noGrp="1"/>
          </p:cNvSpPr>
          <p:nvPr>
            <p:ph type="sldNum" sz="quarter" idx="11"/>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b="1">
                <a:latin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000">
                <a:solidFill>
                  <a:schemeClr val="accent5"/>
                </a:solidFill>
                <a:latin typeface="Arial"/>
              </a:defRPr>
            </a:lvl1pPr>
            <a:lvl2pPr>
              <a:buFont typeface="Wingdings" charset="2"/>
              <a:buChar char="§"/>
              <a:defRPr sz="1800">
                <a:solidFill>
                  <a:schemeClr val="accent2">
                    <a:lumMod val="50000"/>
                  </a:schemeClr>
                </a:solidFill>
                <a:latin typeface="Arial"/>
              </a:defRPr>
            </a:lvl2pPr>
            <a:lvl3pPr>
              <a:buFont typeface="Wingdings" charset="2"/>
              <a:buChar char="§"/>
              <a:defRPr sz="1800">
                <a:solidFill>
                  <a:schemeClr val="accent2">
                    <a:lumMod val="75000"/>
                  </a:schemeClr>
                </a:solidFill>
                <a:latin typeface="Arial"/>
              </a:defRPr>
            </a:lvl3pPr>
            <a:lvl4pPr>
              <a:buFont typeface="Wingdings" charset="2"/>
              <a:buChar char="§"/>
              <a:defRPr sz="1600">
                <a:latin typeface="Arial"/>
              </a:defRPr>
            </a:lvl4pPr>
            <a:lvl5pPr>
              <a:buFont typeface="Wingdings" charset="2"/>
              <a:buChar char="§"/>
              <a:defRPr sz="1600">
                <a:solidFill>
                  <a:schemeClr val="accent1"/>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5"/>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4" name="Slide Number Placeholder 3"/>
          <p:cNvSpPr>
            <a:spLocks noGrp="1"/>
          </p:cNvSpPr>
          <p:nvPr>
            <p:ph type="sldNum" sz="quarter" idx="15"/>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smtClean="0"/>
              <a:t>Click to edit Master title style</a:t>
            </a:r>
            <a:endParaRPr lang="en-US" dirty="0"/>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smtClean="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smtClean="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smtClean="0">
                <a:ln>
                  <a:noFill/>
                </a:ln>
                <a:solidFill>
                  <a:srgbClr val="000000"/>
                </a:solidFill>
                <a:effectLst/>
                <a:uLnTx/>
                <a:uFillTx/>
                <a:latin typeface="Arial"/>
                <a:ea typeface="+mn-ea"/>
                <a:cs typeface="+mn-cs"/>
              </a:rPr>
              <a:t>Third level</a:t>
            </a:r>
          </a:p>
        </p:txBody>
      </p:sp>
      <p:sp>
        <p:nvSpPr>
          <p:cNvPr id="2" name="Slide Number Placeholder 1"/>
          <p:cNvSpPr>
            <a:spLocks noGrp="1"/>
          </p:cNvSpPr>
          <p:nvPr>
            <p:ph type="sldNum" sz="quarter" idx="10"/>
          </p:nvPr>
        </p:nvSpPr>
        <p:spPr/>
        <p:txBody>
          <a:bodyPr/>
          <a:lstStyle/>
          <a:p>
            <a:fld id="{2674F618-CACE-4FD6-AC09-05B693CE557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smtClean="0"/>
              <a:t>Click edit Master title style</a:t>
            </a:r>
            <a:endParaRPr lang="en-US" dirty="0"/>
          </a:p>
        </p:txBody>
      </p:sp>
      <p:pic>
        <p:nvPicPr>
          <p:cNvPr id="9" name="Picture 8" descr="footer.png"/>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8" cstate="screen">
            <a:lum bright="-8000"/>
            <a:extLst>
              <a:ext uri="{28A0092B-C50C-407E-A947-70E740481C1C}">
                <a14:useLocalDpi xmlns:a14="http://schemas.microsoft.com/office/drawing/2010/main"/>
              </a:ext>
            </a:extLst>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5263668" y="6393688"/>
            <a:ext cx="3714414" cy="337908"/>
          </a:xfrm>
          <a:prstGeom prst="rect">
            <a:avLst/>
          </a:prstGeom>
          <a:effectLst/>
        </p:spPr>
      </p:pic>
      <p:sp>
        <p:nvSpPr>
          <p:cNvPr id="2" name="Slide Number Placeholder 1"/>
          <p:cNvSpPr>
            <a:spLocks noGrp="1"/>
          </p:cNvSpPr>
          <p:nvPr>
            <p:ph type="sldNum" sz="quarter" idx="4"/>
          </p:nvPr>
        </p:nvSpPr>
        <p:spPr>
          <a:xfrm>
            <a:off x="2223845" y="6390488"/>
            <a:ext cx="2133600" cy="365125"/>
          </a:xfrm>
          <a:prstGeom prst="rect">
            <a:avLst/>
          </a:prstGeom>
        </p:spPr>
        <p:txBody>
          <a:bodyPr vert="horz" lIns="91440" tIns="45720" rIns="91440" bIns="45720" rtlCol="0" anchor="ctr"/>
          <a:lstStyle>
            <a:lvl1pPr algn="r">
              <a:defRPr sz="1200">
                <a:solidFill>
                  <a:schemeClr val="accent5"/>
                </a:solidFill>
                <a:latin typeface="Arial" panose="020B0604020202020204" pitchFamily="34" charset="0"/>
                <a:cs typeface="Arial" panose="020B0604020202020204" pitchFamily="34" charset="0"/>
              </a:defRPr>
            </a:lvl1pPr>
          </a:lstStyle>
          <a:p>
            <a:fld id="{2674F618-CACE-4FD6-AC09-05B693CE5579}" type="slidenum">
              <a:rPr lang="en-US" smtClean="0"/>
              <a:pPr/>
              <a:t>‹#›</a:t>
            </a:fld>
            <a:endParaRPr lang="en-US"/>
          </a:p>
        </p:txBody>
      </p:sp>
      <p:sp>
        <p:nvSpPr>
          <p:cNvPr id="3" name="TextBox 2"/>
          <p:cNvSpPr txBox="1"/>
          <p:nvPr userDrawn="1"/>
        </p:nvSpPr>
        <p:spPr>
          <a:xfrm>
            <a:off x="7377534" y="11545"/>
            <a:ext cx="2078181" cy="246221"/>
          </a:xfrm>
          <a:prstGeom prst="rect">
            <a:avLst/>
          </a:prstGeom>
          <a:noFill/>
        </p:spPr>
        <p:txBody>
          <a:bodyPr wrap="square" rtlCol="0">
            <a:spAutoFit/>
          </a:bodyPr>
          <a:lstStyle/>
          <a:p>
            <a:r>
              <a:rPr lang="en-US" sz="1000" dirty="0" smtClean="0"/>
              <a:t>Embedded Real-Time Systems</a:t>
            </a:r>
            <a:endParaRPr lang="en-US" sz="1000"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73" r:id="rId3"/>
    <p:sldLayoutId id="2147483667" r:id="rId4"/>
    <p:sldLayoutId id="2147483668" r:id="rId5"/>
    <p:sldLayoutId id="2147483669" r:id="rId6"/>
    <p:sldLayoutId id="2147483670" r:id="rId7"/>
    <p:sldLayoutId id="2147483672" r:id="rId8"/>
    <p:sldLayoutId id="2147483657" r:id="rId9"/>
    <p:sldLayoutId id="2147483662" r:id="rId10"/>
    <p:sldLayoutId id="2147483649" r:id="rId11"/>
    <p:sldLayoutId id="2147483660" r:id="rId12"/>
    <p:sldLayoutId id="2147483658" r:id="rId13"/>
    <p:sldLayoutId id="2147483659" r:id="rId14"/>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GiG5czNvV4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493" y="92171"/>
            <a:ext cx="7949546" cy="1199031"/>
          </a:xfrm>
        </p:spPr>
        <p:txBody>
          <a:bodyPr/>
          <a:lstStyle/>
          <a:p>
            <a:r>
              <a:rPr lang="en-US" sz="3200" b="1" dirty="0" smtClean="0"/>
              <a:t>18-349: Introduction to Embedded </a:t>
            </a:r>
            <a:br>
              <a:rPr lang="en-US" sz="3200" b="1" dirty="0" smtClean="0"/>
            </a:br>
            <a:r>
              <a:rPr lang="en-US" sz="3200" b="1" dirty="0" smtClean="0"/>
              <a:t>Real-Time Systems</a:t>
            </a:r>
            <a:br>
              <a:rPr lang="en-US" sz="3200" b="1" dirty="0" smtClean="0"/>
            </a:br>
            <a:endParaRPr lang="en-US" sz="3200" dirty="0"/>
          </a:p>
        </p:txBody>
      </p:sp>
      <p:sp>
        <p:nvSpPr>
          <p:cNvPr id="3" name="Subtitle 2"/>
          <p:cNvSpPr>
            <a:spLocks noGrp="1"/>
          </p:cNvSpPr>
          <p:nvPr>
            <p:ph type="subTitle" idx="1"/>
          </p:nvPr>
        </p:nvSpPr>
        <p:spPr>
          <a:xfrm>
            <a:off x="394984" y="2271645"/>
            <a:ext cx="4759749" cy="1549754"/>
          </a:xfrm>
        </p:spPr>
        <p:txBody>
          <a:bodyPr/>
          <a:lstStyle/>
          <a:p>
            <a:r>
              <a:rPr lang="en-US" sz="2000" b="1" dirty="0" smtClean="0">
                <a:solidFill>
                  <a:schemeClr val="accent5"/>
                </a:solidFill>
              </a:rPr>
              <a:t>Anthony Rowe</a:t>
            </a:r>
          </a:p>
          <a:p>
            <a:r>
              <a:rPr lang="en-US" sz="2000" dirty="0" smtClean="0">
                <a:solidFill>
                  <a:schemeClr val="accent5"/>
                </a:solidFill>
              </a:rPr>
              <a:t>Electrical and Computer Engineering</a:t>
            </a:r>
          </a:p>
          <a:p>
            <a:r>
              <a:rPr lang="en-US" sz="2000" dirty="0" smtClean="0">
                <a:solidFill>
                  <a:schemeClr val="accent5"/>
                </a:solidFill>
              </a:rPr>
              <a:t>Carnegie Mellon University</a:t>
            </a:r>
          </a:p>
        </p:txBody>
      </p:sp>
      <p:sp>
        <p:nvSpPr>
          <p:cNvPr id="4" name="Subtitle 2"/>
          <p:cNvSpPr txBox="1">
            <a:spLocks/>
          </p:cNvSpPr>
          <p:nvPr/>
        </p:nvSpPr>
        <p:spPr>
          <a:xfrm>
            <a:off x="396252" y="2416686"/>
            <a:ext cx="4397261" cy="1752600"/>
          </a:xfrm>
          <a:prstGeom prst="rect">
            <a:avLst/>
          </a:prstGeom>
        </p:spPr>
        <p:txBody>
          <a:bodyPr/>
          <a:lstStyle>
            <a:lvl1pPr marL="0" indent="0" algn="l" defTabSz="457200" rtl="0" eaLnBrk="1" latinLnBrk="0" hangingPunct="1">
              <a:spcBef>
                <a:spcPct val="20000"/>
              </a:spcBef>
              <a:buFont typeface="Arial"/>
              <a:buNone/>
              <a:defRPr sz="2800" kern="1200">
                <a:solidFill>
                  <a:schemeClr val="accent1"/>
                </a:solidFill>
                <a:latin typeface="Arial"/>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000" b="1" dirty="0" smtClean="0"/>
          </a:p>
        </p:txBody>
      </p:sp>
      <p:sp>
        <p:nvSpPr>
          <p:cNvPr id="5" name="Rectangle 4"/>
          <p:cNvSpPr/>
          <p:nvPr/>
        </p:nvSpPr>
        <p:spPr>
          <a:xfrm>
            <a:off x="411887" y="1330460"/>
            <a:ext cx="6616032" cy="584776"/>
          </a:xfrm>
          <a:prstGeom prst="rect">
            <a:avLst/>
          </a:prstGeom>
        </p:spPr>
        <p:txBody>
          <a:bodyPr wrap="square">
            <a:spAutoFit/>
          </a:bodyPr>
          <a:lstStyle/>
          <a:p>
            <a:r>
              <a:rPr lang="en-US" sz="3200" b="1" dirty="0"/>
              <a:t>Lecture </a:t>
            </a:r>
            <a:r>
              <a:rPr lang="en-US" sz="3200" b="1" dirty="0" smtClean="0"/>
              <a:t>10: SWI and </a:t>
            </a:r>
            <a:r>
              <a:rPr lang="en-US" sz="3200" b="1" dirty="0" err="1" smtClean="0"/>
              <a:t>Syscalls</a:t>
            </a:r>
            <a:endParaRPr lang="en-US" sz="3200" dirty="0"/>
          </a:p>
        </p:txBody>
      </p:sp>
    </p:spTree>
  </p:cSld>
  <p:clrMapOvr>
    <a:masterClrMapping/>
  </p:clrMapOvr>
  <mc:AlternateContent xmlns:mc="http://schemas.openxmlformats.org/markup-compatibility/2006" xmlns:p14="http://schemas.microsoft.com/office/powerpoint/2010/main">
    <mc:Choice Requires="p14">
      <p:transition spd="slow" p14:dur="2000" advTm="8700"/>
    </mc:Choice>
    <mc:Fallback xmlns="">
      <p:transition spd="slow" advTm="87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atin typeface="Arial" charset="0"/>
              </a:rPr>
              <a:t>Servo</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5244" y="1000988"/>
            <a:ext cx="2354262"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9016" y="3387001"/>
            <a:ext cx="28956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003" y="2672997"/>
            <a:ext cx="4456573" cy="34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49190" y="925159"/>
            <a:ext cx="1675032" cy="167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p:cNvPicPr>
            <a:picLocks noChangeAspect="1"/>
          </p:cNvPicPr>
          <p:nvPr/>
        </p:nvPicPr>
        <p:blipFill>
          <a:blip r:embed="rId6">
            <a:extLst>
              <a:ext uri="{28A0092B-C50C-407E-A947-70E740481C1C}">
                <a14:useLocalDpi xmlns:a14="http://schemas.microsoft.com/office/drawing/2010/main" val="0"/>
              </a:ext>
            </a:extLst>
          </a:blip>
          <a:srcRect t="23859"/>
          <a:stretch>
            <a:fillRect/>
          </a:stretch>
        </p:blipFill>
        <p:spPr bwMode="auto">
          <a:xfrm>
            <a:off x="509165" y="1098197"/>
            <a:ext cx="2198479" cy="134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50855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atin typeface="Arial" charset="0"/>
              </a:rPr>
              <a:t>Solenoid</a:t>
            </a:r>
          </a:p>
        </p:txBody>
      </p:sp>
      <p:sp>
        <p:nvSpPr>
          <p:cNvPr id="20482" name="Content Placeholder 2"/>
          <p:cNvSpPr>
            <a:spLocks noGrp="1"/>
          </p:cNvSpPr>
          <p:nvPr>
            <p:ph idx="1"/>
          </p:nvPr>
        </p:nvSpPr>
        <p:spPr/>
        <p:txBody>
          <a:bodyPr/>
          <a:lstStyle/>
          <a:p>
            <a:r>
              <a:rPr lang="en-US">
                <a:latin typeface="Arial" charset="0"/>
              </a:rPr>
              <a:t>Magnet pulling on spring-loaded linear actuator</a:t>
            </a:r>
          </a:p>
          <a:p>
            <a:r>
              <a:rPr lang="en-US">
                <a:latin typeface="Arial" charset="0"/>
              </a:rPr>
              <a:t>Used in door locks and valves</a:t>
            </a:r>
          </a:p>
        </p:txBody>
      </p:sp>
      <p:pic>
        <p:nvPicPr>
          <p:cNvPr id="204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5841" y="2823274"/>
            <a:ext cx="3230563"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1254" y="2358136"/>
            <a:ext cx="2922587"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2366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Audio</a:t>
            </a:r>
            <a:endParaRPr lang="en-US" dirty="0"/>
          </a:p>
        </p:txBody>
      </p:sp>
      <p:sp>
        <p:nvSpPr>
          <p:cNvPr id="3" name="Content Placeholder 2"/>
          <p:cNvSpPr>
            <a:spLocks noGrp="1"/>
          </p:cNvSpPr>
          <p:nvPr>
            <p:ph idx="1"/>
          </p:nvPr>
        </p:nvSpPr>
        <p:spPr/>
        <p:txBody>
          <a:bodyPr/>
          <a:lstStyle/>
          <a:p>
            <a:r>
              <a:rPr lang="en-US" b="1" dirty="0" smtClean="0"/>
              <a:t>Speaker</a:t>
            </a:r>
          </a:p>
          <a:p>
            <a:pPr lvl="1"/>
            <a:r>
              <a:rPr lang="en-US" dirty="0" smtClean="0"/>
              <a:t>Creates arbitrary sound</a:t>
            </a:r>
          </a:p>
          <a:p>
            <a:r>
              <a:rPr lang="en-US" b="1" dirty="0" smtClean="0"/>
              <a:t>Buzzer</a:t>
            </a:r>
          </a:p>
          <a:p>
            <a:pPr lvl="1"/>
            <a:r>
              <a:rPr lang="en-US" dirty="0" smtClean="0"/>
              <a:t>Creates a single or relatively narrow frequency of sound</a:t>
            </a:r>
          </a:p>
          <a:p>
            <a:pPr lvl="1"/>
            <a:r>
              <a:rPr lang="en-US" dirty="0" smtClean="0"/>
              <a:t>Often the oscillator is included</a:t>
            </a:r>
            <a:endParaRPr lang="en-US" dirty="0"/>
          </a:p>
        </p:txBody>
      </p:sp>
      <p:pic>
        <p:nvPicPr>
          <p:cNvPr id="4" name="Picture 3"/>
          <p:cNvPicPr>
            <a:picLocks noChangeAspect="1"/>
          </p:cNvPicPr>
          <p:nvPr/>
        </p:nvPicPr>
        <p:blipFill>
          <a:blip r:embed="rId2"/>
          <a:stretch>
            <a:fillRect/>
          </a:stretch>
        </p:blipFill>
        <p:spPr>
          <a:xfrm>
            <a:off x="1525815" y="3621695"/>
            <a:ext cx="2032000" cy="1778000"/>
          </a:xfrm>
          <a:prstGeom prst="rect">
            <a:avLst/>
          </a:prstGeom>
        </p:spPr>
      </p:pic>
      <p:pic>
        <p:nvPicPr>
          <p:cNvPr id="5" name="Picture 4"/>
          <p:cNvPicPr>
            <a:picLocks noChangeAspect="1"/>
          </p:cNvPicPr>
          <p:nvPr/>
        </p:nvPicPr>
        <p:blipFill rotWithShape="1">
          <a:blip r:embed="rId3"/>
          <a:srcRect l="24042" r="22745" b="13229"/>
          <a:stretch/>
        </p:blipFill>
        <p:spPr>
          <a:xfrm>
            <a:off x="4054771" y="3405243"/>
            <a:ext cx="1811131" cy="2071757"/>
          </a:xfrm>
          <a:prstGeom prst="rect">
            <a:avLst/>
          </a:prstGeom>
        </p:spPr>
      </p:pic>
      <p:pic>
        <p:nvPicPr>
          <p:cNvPr id="6" name="Picture 5"/>
          <p:cNvPicPr>
            <a:picLocks noChangeAspect="1"/>
          </p:cNvPicPr>
          <p:nvPr/>
        </p:nvPicPr>
        <p:blipFill>
          <a:blip r:embed="rId4"/>
          <a:stretch>
            <a:fillRect/>
          </a:stretch>
        </p:blipFill>
        <p:spPr>
          <a:xfrm>
            <a:off x="7249361" y="2957687"/>
            <a:ext cx="1667013" cy="1667013"/>
          </a:xfrm>
          <a:prstGeom prst="rect">
            <a:avLst/>
          </a:prstGeom>
        </p:spPr>
      </p:pic>
    </p:spTree>
    <p:extLst>
      <p:ext uri="{BB962C8B-B14F-4D97-AF65-F5344CB8AC3E}">
        <p14:creationId xmlns:p14="http://schemas.microsoft.com/office/powerpoint/2010/main" val="9571740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atin typeface="Arial" charset="0"/>
              </a:rPr>
              <a:t>Piezoelectric</a:t>
            </a:r>
          </a:p>
        </p:txBody>
      </p:sp>
      <p:sp>
        <p:nvSpPr>
          <p:cNvPr id="21506" name="Content Placeholder 2"/>
          <p:cNvSpPr>
            <a:spLocks noGrp="1"/>
          </p:cNvSpPr>
          <p:nvPr>
            <p:ph idx="1"/>
          </p:nvPr>
        </p:nvSpPr>
        <p:spPr/>
        <p:txBody>
          <a:bodyPr/>
          <a:lstStyle/>
          <a:p>
            <a:r>
              <a:rPr lang="en-US">
                <a:latin typeface="Arial" charset="0"/>
              </a:rPr>
              <a:t>Piezoelectric material flexes when a voltage is applied (conversely it generates a voltage when flexed)</a:t>
            </a:r>
          </a:p>
          <a:p>
            <a:r>
              <a:rPr lang="en-US">
                <a:latin typeface="Arial" charset="0"/>
              </a:rPr>
              <a:t>Often used in low-profile buzzers</a:t>
            </a:r>
          </a:p>
        </p:txBody>
      </p:sp>
      <p:pic>
        <p:nvPicPr>
          <p:cNvPr id="2150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3467" y="2905745"/>
            <a:ext cx="4211638"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2238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dirty="0">
                <a:latin typeface="+mn-lt"/>
              </a:rPr>
              <a:t>Outline</a:t>
            </a:r>
          </a:p>
        </p:txBody>
      </p:sp>
      <p:sp>
        <p:nvSpPr>
          <p:cNvPr id="8194" name="Rectangle 3"/>
          <p:cNvSpPr>
            <a:spLocks noGrp="1" noChangeArrowheads="1"/>
          </p:cNvSpPr>
          <p:nvPr>
            <p:ph idx="1"/>
          </p:nvPr>
        </p:nvSpPr>
        <p:spPr/>
        <p:txBody>
          <a:bodyPr/>
          <a:lstStyle/>
          <a:p>
            <a:pPr eaLnBrk="1" hangingPunct="1"/>
            <a:r>
              <a:rPr lang="en-US" dirty="0"/>
              <a:t>Exception Handling on the ARM Processor</a:t>
            </a:r>
          </a:p>
          <a:p>
            <a:pPr lvl="1" eaLnBrk="1" hangingPunct="1"/>
            <a:endParaRPr lang="en-US" sz="1800" dirty="0">
              <a:cs typeface="Arial" charset="0"/>
            </a:endParaRPr>
          </a:p>
          <a:p>
            <a:pPr eaLnBrk="1" hangingPunct="1"/>
            <a:r>
              <a:rPr lang="en-US" dirty="0"/>
              <a:t>What is a </a:t>
            </a:r>
            <a:r>
              <a:rPr lang="en-US" b="1" dirty="0" err="1">
                <a:solidFill>
                  <a:srgbClr val="CC0000"/>
                </a:solidFill>
              </a:rPr>
              <a:t>S</a:t>
            </a:r>
            <a:r>
              <a:rPr lang="en-US" dirty="0" err="1"/>
              <a:t>oft</a:t>
            </a:r>
            <a:r>
              <a:rPr lang="en-US" b="1" dirty="0" err="1">
                <a:solidFill>
                  <a:srgbClr val="CC0000"/>
                </a:solidFill>
              </a:rPr>
              <a:t>W</a:t>
            </a:r>
            <a:r>
              <a:rPr lang="en-US" dirty="0" err="1"/>
              <a:t>are</a:t>
            </a:r>
            <a:r>
              <a:rPr lang="en-US" dirty="0"/>
              <a:t> </a:t>
            </a:r>
            <a:r>
              <a:rPr lang="en-US" b="1" dirty="0">
                <a:solidFill>
                  <a:srgbClr val="CC0000"/>
                </a:solidFill>
              </a:rPr>
              <a:t>I</a:t>
            </a:r>
            <a:r>
              <a:rPr lang="en-US" dirty="0"/>
              <a:t>nterrupt (SWI)?</a:t>
            </a:r>
          </a:p>
          <a:p>
            <a:pPr lvl="1" eaLnBrk="1" hangingPunct="1"/>
            <a:r>
              <a:rPr lang="en-US" sz="1800" dirty="0">
                <a:cs typeface="Arial" charset="0"/>
              </a:rPr>
              <a:t>What are SWIs useful for?</a:t>
            </a:r>
          </a:p>
          <a:p>
            <a:pPr lvl="1" eaLnBrk="1" hangingPunct="1"/>
            <a:r>
              <a:rPr lang="en-US" sz="1800" dirty="0">
                <a:cs typeface="Arial" charset="0"/>
              </a:rPr>
              <a:t>What happens on a SWI?</a:t>
            </a:r>
          </a:p>
          <a:p>
            <a:pPr lvl="1" eaLnBrk="1" hangingPunct="1"/>
            <a:r>
              <a:rPr lang="en-US" sz="1800" dirty="0">
                <a:cs typeface="Arial" charset="0"/>
              </a:rPr>
              <a:t>What happens on SWI completion?</a:t>
            </a:r>
          </a:p>
          <a:p>
            <a:pPr lvl="1" eaLnBrk="1" hangingPunct="1"/>
            <a:r>
              <a:rPr lang="en-US" sz="1800" dirty="0">
                <a:cs typeface="Arial" charset="0"/>
              </a:rPr>
              <a:t>How to install a SWI handler</a:t>
            </a:r>
          </a:p>
          <a:p>
            <a:pPr eaLnBrk="1" hangingPunct="1"/>
            <a:endParaRPr lang="en-US" dirty="0"/>
          </a:p>
          <a:p>
            <a:pPr lvl="2" eaLnBrk="1" hangingPunct="1">
              <a:buFontTx/>
              <a:buNone/>
            </a:pPr>
            <a:endParaRPr lang="en-US" sz="1800" dirty="0">
              <a:cs typeface="Arial" charset="0"/>
            </a:endParaRPr>
          </a:p>
        </p:txBody>
      </p:sp>
    </p:spTree>
    <p:extLst>
      <p:ext uri="{BB962C8B-B14F-4D97-AF65-F5344CB8AC3E}">
        <p14:creationId xmlns:p14="http://schemas.microsoft.com/office/powerpoint/2010/main" val="16677837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p:txBody>
          <a:bodyPr/>
          <a:lstStyle/>
          <a:p>
            <a:pPr eaLnBrk="1" hangingPunct="1"/>
            <a:r>
              <a:rPr lang="en-US" dirty="0"/>
              <a:t>Exceptions vs. </a:t>
            </a:r>
            <a:r>
              <a:rPr lang="en-US" dirty="0" smtClean="0"/>
              <a:t>Interrupts (Recap)</a:t>
            </a:r>
            <a:endParaRPr lang="en-US" dirty="0"/>
          </a:p>
        </p:txBody>
      </p:sp>
      <p:sp>
        <p:nvSpPr>
          <p:cNvPr id="10242" name="Rectangle 3"/>
          <p:cNvSpPr>
            <a:spLocks noGrp="1" noChangeArrowheads="1"/>
          </p:cNvSpPr>
          <p:nvPr>
            <p:ph idx="1"/>
          </p:nvPr>
        </p:nvSpPr>
        <p:spPr/>
        <p:txBody>
          <a:bodyPr>
            <a:normAutofit/>
          </a:bodyPr>
          <a:lstStyle/>
          <a:p>
            <a:pPr eaLnBrk="1" hangingPunct="1"/>
            <a:r>
              <a:rPr lang="en-US" dirty="0"/>
              <a:t>The terms </a:t>
            </a:r>
            <a:r>
              <a:rPr lang="en-US" i="1" dirty="0"/>
              <a:t>exception</a:t>
            </a:r>
            <a:r>
              <a:rPr lang="en-US" dirty="0"/>
              <a:t> and </a:t>
            </a:r>
            <a:r>
              <a:rPr lang="en-US" i="1" dirty="0"/>
              <a:t>interrupt</a:t>
            </a:r>
            <a:r>
              <a:rPr lang="en-US" dirty="0"/>
              <a:t> are often confused </a:t>
            </a:r>
            <a:endParaRPr lang="en-US" i="1" dirty="0"/>
          </a:p>
          <a:p>
            <a:pPr eaLnBrk="1" hangingPunct="1"/>
            <a:r>
              <a:rPr lang="en-US" i="1" dirty="0"/>
              <a:t>Exception</a:t>
            </a:r>
            <a:r>
              <a:rPr lang="en-US" dirty="0"/>
              <a:t> usually refers to an internal CPU event such as </a:t>
            </a:r>
          </a:p>
          <a:p>
            <a:pPr lvl="1" eaLnBrk="1" hangingPunct="1"/>
            <a:r>
              <a:rPr lang="en-US" sz="1800" dirty="0">
                <a:cs typeface="Arial" charset="0"/>
              </a:rPr>
              <a:t>floating point overflow </a:t>
            </a:r>
          </a:p>
          <a:p>
            <a:pPr lvl="1" eaLnBrk="1" hangingPunct="1"/>
            <a:r>
              <a:rPr lang="en-US" sz="1800" dirty="0">
                <a:cs typeface="Arial" charset="0"/>
              </a:rPr>
              <a:t>MMU fault (e.g., page fault) </a:t>
            </a:r>
          </a:p>
          <a:p>
            <a:pPr lvl="1" eaLnBrk="1" hangingPunct="1"/>
            <a:r>
              <a:rPr lang="en-US" sz="1800" dirty="0">
                <a:cs typeface="Arial" charset="0"/>
              </a:rPr>
              <a:t>trap (SWI) </a:t>
            </a:r>
            <a:endParaRPr lang="en-US" sz="1800" dirty="0" smtClean="0">
              <a:cs typeface="Arial" charset="0"/>
            </a:endParaRPr>
          </a:p>
          <a:p>
            <a:pPr lvl="1" eaLnBrk="1" hangingPunct="1"/>
            <a:endParaRPr lang="en-US" sz="1800" dirty="0">
              <a:cs typeface="Arial" charset="0"/>
            </a:endParaRPr>
          </a:p>
          <a:p>
            <a:pPr eaLnBrk="1" hangingPunct="1"/>
            <a:r>
              <a:rPr lang="en-US" i="1" dirty="0"/>
              <a:t>Interrupt</a:t>
            </a:r>
            <a:r>
              <a:rPr lang="en-US" dirty="0"/>
              <a:t> usually refers to an external I/O event such as </a:t>
            </a:r>
          </a:p>
          <a:p>
            <a:pPr lvl="1" eaLnBrk="1" hangingPunct="1"/>
            <a:r>
              <a:rPr lang="en-US" sz="1800" dirty="0">
                <a:cs typeface="Arial" charset="0"/>
              </a:rPr>
              <a:t>I/O device request </a:t>
            </a:r>
            <a:endParaRPr lang="en-US" sz="1800" dirty="0" smtClean="0">
              <a:cs typeface="Arial" charset="0"/>
            </a:endParaRPr>
          </a:p>
          <a:p>
            <a:pPr lvl="1" eaLnBrk="1" hangingPunct="1"/>
            <a:endParaRPr lang="en-US" dirty="0"/>
          </a:p>
          <a:p>
            <a:pPr eaLnBrk="1" hangingPunct="1"/>
            <a:r>
              <a:rPr lang="en-US" dirty="0"/>
              <a:t>In the ARM architecture manuals, the two terms </a:t>
            </a:r>
            <a:r>
              <a:rPr lang="en-US" u="sng" dirty="0"/>
              <a:t>are</a:t>
            </a:r>
            <a:r>
              <a:rPr lang="en-US" dirty="0"/>
              <a:t> mixed together and are used interchangeably</a:t>
            </a:r>
          </a:p>
          <a:p>
            <a:pPr lvl="1" eaLnBrk="1" hangingPunct="1"/>
            <a:r>
              <a:rPr lang="en-US" sz="1800" dirty="0">
                <a:cs typeface="Arial" charset="0"/>
              </a:rPr>
              <a:t>For this course, exceptions and interrupts will mean the same thing</a:t>
            </a:r>
          </a:p>
        </p:txBody>
      </p:sp>
    </p:spTree>
    <p:extLst>
      <p:ext uri="{BB962C8B-B14F-4D97-AF65-F5344CB8AC3E}">
        <p14:creationId xmlns:p14="http://schemas.microsoft.com/office/powerpoint/2010/main" val="1528057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pPr eaLnBrk="1" hangingPunct="1"/>
            <a:r>
              <a:rPr lang="en-US" dirty="0"/>
              <a:t>Exception </a:t>
            </a:r>
            <a:r>
              <a:rPr lang="en-US" dirty="0" smtClean="0"/>
              <a:t>Handling (Recap)</a:t>
            </a:r>
            <a:endParaRPr lang="en-US" dirty="0"/>
          </a:p>
        </p:txBody>
      </p:sp>
      <p:sp>
        <p:nvSpPr>
          <p:cNvPr id="14338" name="Rectangle 3"/>
          <p:cNvSpPr>
            <a:spLocks noGrp="1" noChangeArrowheads="1"/>
          </p:cNvSpPr>
          <p:nvPr>
            <p:ph idx="1"/>
          </p:nvPr>
        </p:nvSpPr>
        <p:spPr/>
        <p:txBody>
          <a:bodyPr>
            <a:normAutofit fontScale="92500" lnSpcReduction="10000"/>
          </a:bodyPr>
          <a:lstStyle/>
          <a:p>
            <a:pPr marL="381000" indent="-381000" eaLnBrk="1" hangingPunct="1"/>
            <a:r>
              <a:rPr lang="en-US" sz="2400" dirty="0"/>
              <a:t>Exception Handler</a:t>
            </a:r>
          </a:p>
          <a:p>
            <a:pPr marL="800100" lvl="1" indent="-342900" eaLnBrk="1" hangingPunct="1"/>
            <a:r>
              <a:rPr lang="en-US" sz="1800" dirty="0">
                <a:solidFill>
                  <a:schemeClr val="accent5"/>
                </a:solidFill>
                <a:cs typeface="Arial" charset="0"/>
              </a:rPr>
              <a:t>Most exceptions have an associated software exception handler that executes when that particular exception occurs</a:t>
            </a:r>
          </a:p>
          <a:p>
            <a:pPr marL="381000" indent="-381000" eaLnBrk="1" hangingPunct="1"/>
            <a:r>
              <a:rPr lang="en-US" sz="2400" dirty="0"/>
              <a:t>Where is this exception handler located? </a:t>
            </a:r>
          </a:p>
          <a:p>
            <a:pPr marL="381000" indent="-381000" eaLnBrk="1" hangingPunct="1"/>
            <a:r>
              <a:rPr lang="en-US" sz="2400" dirty="0"/>
              <a:t>Vector table</a:t>
            </a:r>
          </a:p>
          <a:p>
            <a:pPr marL="800100" lvl="1" indent="-342900" eaLnBrk="1" hangingPunct="1"/>
            <a:r>
              <a:rPr lang="en-US" sz="1800" dirty="0">
                <a:solidFill>
                  <a:schemeClr val="accent5"/>
                </a:solidFill>
                <a:cs typeface="Arial" charset="0"/>
              </a:rPr>
              <a:t>Reserved area of 32 bytes at the end of the memory map (starting at address 0x0)</a:t>
            </a:r>
          </a:p>
          <a:p>
            <a:pPr marL="800100" lvl="1" indent="-342900" eaLnBrk="1" hangingPunct="1"/>
            <a:r>
              <a:rPr lang="en-US" sz="1800" dirty="0">
                <a:solidFill>
                  <a:schemeClr val="accent5"/>
                </a:solidFill>
                <a:cs typeface="Arial" charset="0"/>
              </a:rPr>
              <a:t>One word of space for each exception type</a:t>
            </a:r>
          </a:p>
          <a:p>
            <a:pPr marL="800100" lvl="1" indent="-342900" eaLnBrk="1" hangingPunct="1"/>
            <a:r>
              <a:rPr lang="en-US" sz="1800" dirty="0">
                <a:solidFill>
                  <a:schemeClr val="accent5"/>
                </a:solidFill>
                <a:cs typeface="Arial" charset="0"/>
              </a:rPr>
              <a:t>Contains a Branch or Load PC instruction for the exception handler</a:t>
            </a:r>
          </a:p>
          <a:p>
            <a:pPr marL="381000" indent="-381000" eaLnBrk="1" hangingPunct="1"/>
            <a:r>
              <a:rPr lang="en-US" sz="2400" dirty="0"/>
              <a:t>Exception modes and registers</a:t>
            </a:r>
          </a:p>
          <a:p>
            <a:pPr marL="800100" lvl="1" indent="-342900" eaLnBrk="1" hangingPunct="1"/>
            <a:r>
              <a:rPr lang="en-US" sz="1800" dirty="0">
                <a:solidFill>
                  <a:schemeClr val="accent5"/>
                </a:solidFill>
                <a:cs typeface="Arial" charset="0"/>
              </a:rPr>
              <a:t>Handling exceptions changes program from user to non-user mode</a:t>
            </a:r>
          </a:p>
          <a:p>
            <a:pPr marL="800100" lvl="1" indent="-342900" eaLnBrk="1" hangingPunct="1"/>
            <a:r>
              <a:rPr lang="en-US" sz="1800" dirty="0">
                <a:solidFill>
                  <a:schemeClr val="accent5"/>
                </a:solidFill>
                <a:cs typeface="Arial" charset="0"/>
              </a:rPr>
              <a:t>Each exception handler has access to its own set of registers</a:t>
            </a:r>
          </a:p>
          <a:p>
            <a:pPr marL="1200150" lvl="2" indent="-342900" eaLnBrk="1" hangingPunct="1"/>
            <a:r>
              <a:rPr lang="en-US" sz="1800" dirty="0">
                <a:solidFill>
                  <a:schemeClr val="accent5"/>
                </a:solidFill>
                <a:cs typeface="Arial" charset="0"/>
              </a:rPr>
              <a:t>Its own r13 (stack pointer)</a:t>
            </a:r>
          </a:p>
          <a:p>
            <a:pPr marL="1200150" lvl="2" indent="-342900" eaLnBrk="1" hangingPunct="1"/>
            <a:r>
              <a:rPr lang="en-US" sz="1800" dirty="0">
                <a:solidFill>
                  <a:schemeClr val="accent5"/>
                </a:solidFill>
                <a:cs typeface="Arial" charset="0"/>
              </a:rPr>
              <a:t>Its own r14 (link register)</a:t>
            </a:r>
          </a:p>
          <a:p>
            <a:pPr marL="1200150" lvl="2" indent="-342900" eaLnBrk="1" hangingPunct="1"/>
            <a:r>
              <a:rPr lang="en-US" sz="1800" dirty="0">
                <a:solidFill>
                  <a:schemeClr val="accent5"/>
                </a:solidFill>
                <a:cs typeface="Arial" charset="0"/>
              </a:rPr>
              <a:t>Its own </a:t>
            </a:r>
            <a:r>
              <a:rPr lang="en-US" sz="1800" dirty="0" err="1">
                <a:solidFill>
                  <a:schemeClr val="accent5"/>
                </a:solidFill>
                <a:cs typeface="Arial" charset="0"/>
              </a:rPr>
              <a:t>spsr</a:t>
            </a:r>
            <a:r>
              <a:rPr lang="en-US" sz="1800" dirty="0">
                <a:solidFill>
                  <a:schemeClr val="accent5"/>
                </a:solidFill>
                <a:cs typeface="Arial" charset="0"/>
              </a:rPr>
              <a:t> (Saved Program Status Register)</a:t>
            </a:r>
          </a:p>
          <a:p>
            <a:pPr marL="800100" lvl="1" indent="-342900" eaLnBrk="1" hangingPunct="1"/>
            <a:r>
              <a:rPr lang="en-US" sz="1800" dirty="0">
                <a:solidFill>
                  <a:schemeClr val="accent5"/>
                </a:solidFill>
                <a:cs typeface="Arial" charset="0"/>
              </a:rPr>
              <a:t>Exception handlers must save (restore) other register on entry (exit)</a:t>
            </a:r>
          </a:p>
        </p:txBody>
      </p:sp>
    </p:spTree>
    <p:extLst>
      <p:ext uri="{BB962C8B-B14F-4D97-AF65-F5344CB8AC3E}">
        <p14:creationId xmlns:p14="http://schemas.microsoft.com/office/powerpoint/2010/main" val="1971065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pPr eaLnBrk="1" hangingPunct="1"/>
            <a:r>
              <a:rPr lang="en-US" dirty="0"/>
              <a:t>Exception </a:t>
            </a:r>
            <a:r>
              <a:rPr lang="en-US" dirty="0" smtClean="0"/>
              <a:t>Handling (Recap)</a:t>
            </a:r>
            <a:endParaRPr lang="en-US" dirty="0"/>
          </a:p>
        </p:txBody>
      </p:sp>
      <p:sp>
        <p:nvSpPr>
          <p:cNvPr id="16386" name="Rectangle 3"/>
          <p:cNvSpPr>
            <a:spLocks noGrp="1" noChangeArrowheads="1"/>
          </p:cNvSpPr>
          <p:nvPr>
            <p:ph idx="1"/>
          </p:nvPr>
        </p:nvSpPr>
        <p:spPr/>
        <p:txBody>
          <a:bodyPr/>
          <a:lstStyle/>
          <a:p>
            <a:pPr eaLnBrk="1" hangingPunct="1"/>
            <a:r>
              <a:rPr lang="en-US" dirty="0">
                <a:latin typeface="+mj-lt"/>
              </a:rPr>
              <a:t>When an exception occurs, the ARM:</a:t>
            </a:r>
          </a:p>
          <a:p>
            <a:pPr lvl="1" eaLnBrk="1" hangingPunct="1"/>
            <a:r>
              <a:rPr lang="en-US" sz="1800" dirty="0">
                <a:latin typeface="+mj-lt"/>
                <a:cs typeface="Arial" charset="0"/>
              </a:rPr>
              <a:t>Copies </a:t>
            </a:r>
            <a:r>
              <a:rPr lang="en-US" sz="1800" dirty="0" err="1">
                <a:latin typeface="+mj-lt"/>
                <a:cs typeface="Arial" charset="0"/>
              </a:rPr>
              <a:t>cpsr</a:t>
            </a:r>
            <a:r>
              <a:rPr lang="en-US" sz="1800" dirty="0">
                <a:latin typeface="+mj-lt"/>
                <a:cs typeface="Arial" charset="0"/>
              </a:rPr>
              <a:t> into </a:t>
            </a:r>
            <a:r>
              <a:rPr lang="en-US" sz="1800" dirty="0" err="1">
                <a:latin typeface="+mj-lt"/>
                <a:cs typeface="Arial" charset="0"/>
              </a:rPr>
              <a:t>spsr</a:t>
            </a:r>
            <a:r>
              <a:rPr lang="en-US" sz="1800" dirty="0">
                <a:latin typeface="+mj-lt"/>
                <a:cs typeface="Arial" charset="0"/>
              </a:rPr>
              <a:t>_&lt;mode&gt;</a:t>
            </a:r>
          </a:p>
          <a:p>
            <a:pPr lvl="1" eaLnBrk="1" hangingPunct="1"/>
            <a:r>
              <a:rPr lang="en-US" sz="1800" dirty="0">
                <a:latin typeface="+mj-lt"/>
                <a:cs typeface="Arial" charset="0"/>
              </a:rPr>
              <a:t>Sets appropriate </a:t>
            </a:r>
            <a:r>
              <a:rPr lang="en-US" sz="1800" dirty="0" err="1">
                <a:latin typeface="+mj-lt"/>
                <a:cs typeface="Arial" charset="0"/>
              </a:rPr>
              <a:t>cpsr</a:t>
            </a:r>
            <a:r>
              <a:rPr lang="en-US" sz="1800" dirty="0">
                <a:latin typeface="+mj-lt"/>
                <a:cs typeface="Arial" charset="0"/>
              </a:rPr>
              <a:t> bits </a:t>
            </a:r>
          </a:p>
          <a:p>
            <a:pPr lvl="2" eaLnBrk="1" hangingPunct="1"/>
            <a:r>
              <a:rPr lang="en-US" sz="1800" dirty="0">
                <a:latin typeface="+mj-lt"/>
                <a:cs typeface="Arial" charset="0"/>
              </a:rPr>
              <a:t>Change to ARM state</a:t>
            </a:r>
          </a:p>
          <a:p>
            <a:pPr lvl="2" eaLnBrk="1" hangingPunct="1"/>
            <a:r>
              <a:rPr lang="en-US" sz="1800" dirty="0">
                <a:latin typeface="+mj-lt"/>
                <a:cs typeface="Arial" charset="0"/>
              </a:rPr>
              <a:t>Change to exception mode </a:t>
            </a:r>
          </a:p>
          <a:p>
            <a:pPr lvl="2" eaLnBrk="1" hangingPunct="1"/>
            <a:r>
              <a:rPr lang="en-US" sz="1800" dirty="0">
                <a:latin typeface="+mj-lt"/>
                <a:cs typeface="Arial" charset="0"/>
              </a:rPr>
              <a:t>Disable IRQ and FIQ (if appropriate)</a:t>
            </a:r>
          </a:p>
          <a:p>
            <a:pPr lvl="1" eaLnBrk="1" hangingPunct="1"/>
            <a:r>
              <a:rPr lang="en-US" sz="1800" dirty="0">
                <a:latin typeface="+mj-lt"/>
                <a:cs typeface="Arial" charset="0"/>
              </a:rPr>
              <a:t>Stores the </a:t>
            </a:r>
            <a:r>
              <a:rPr lang="en-US" sz="1800" dirty="0">
                <a:solidFill>
                  <a:srgbClr val="FF0000"/>
                </a:solidFill>
                <a:latin typeface="+mj-lt"/>
                <a:cs typeface="Arial" charset="0"/>
              </a:rPr>
              <a:t>pc-4</a:t>
            </a:r>
            <a:r>
              <a:rPr lang="en-US" sz="1800" dirty="0">
                <a:latin typeface="+mj-lt"/>
                <a:cs typeface="Arial" charset="0"/>
              </a:rPr>
              <a:t> in </a:t>
            </a:r>
            <a:r>
              <a:rPr lang="en-US" sz="1800" dirty="0" err="1">
                <a:latin typeface="+mj-lt"/>
                <a:cs typeface="Arial" charset="0"/>
              </a:rPr>
              <a:t>lr</a:t>
            </a:r>
            <a:r>
              <a:rPr lang="en-US" sz="1800" dirty="0">
                <a:latin typeface="+mj-lt"/>
                <a:cs typeface="Arial" charset="0"/>
              </a:rPr>
              <a:t>_&lt;mode&gt;</a:t>
            </a:r>
          </a:p>
          <a:p>
            <a:pPr lvl="1" eaLnBrk="1" hangingPunct="1"/>
            <a:r>
              <a:rPr lang="en-US" sz="1800" dirty="0">
                <a:latin typeface="+mj-lt"/>
                <a:cs typeface="Arial" charset="0"/>
              </a:rPr>
              <a:t>Sets pc to vector address</a:t>
            </a:r>
          </a:p>
          <a:p>
            <a:pPr lvl="1" eaLnBrk="1" hangingPunct="1">
              <a:buFontTx/>
              <a:buNone/>
            </a:pPr>
            <a:endParaRPr lang="en-US" sz="1800" dirty="0">
              <a:latin typeface="+mj-lt"/>
              <a:cs typeface="Arial" charset="0"/>
            </a:endParaRPr>
          </a:p>
          <a:p>
            <a:pPr eaLnBrk="1" hangingPunct="1"/>
            <a:r>
              <a:rPr lang="en-US" dirty="0">
                <a:latin typeface="+mj-lt"/>
              </a:rPr>
              <a:t>To return, exception handler needs to:</a:t>
            </a:r>
          </a:p>
          <a:p>
            <a:pPr lvl="1" eaLnBrk="1" hangingPunct="1"/>
            <a:r>
              <a:rPr lang="en-US" sz="1800" dirty="0">
                <a:latin typeface="+mj-lt"/>
                <a:cs typeface="Arial" charset="0"/>
              </a:rPr>
              <a:t>Restore </a:t>
            </a:r>
            <a:r>
              <a:rPr lang="en-US" sz="1800" dirty="0" err="1">
                <a:latin typeface="+mj-lt"/>
                <a:cs typeface="Arial" charset="0"/>
              </a:rPr>
              <a:t>cpsr</a:t>
            </a:r>
            <a:r>
              <a:rPr lang="en-US" sz="1800" dirty="0">
                <a:latin typeface="+mj-lt"/>
                <a:cs typeface="Arial" charset="0"/>
              </a:rPr>
              <a:t> from </a:t>
            </a:r>
            <a:r>
              <a:rPr lang="en-US" sz="1800" dirty="0" err="1">
                <a:latin typeface="+mj-lt"/>
                <a:cs typeface="Arial" charset="0"/>
              </a:rPr>
              <a:t>spsr</a:t>
            </a:r>
            <a:r>
              <a:rPr lang="en-US" sz="1800" dirty="0">
                <a:latin typeface="+mj-lt"/>
                <a:cs typeface="Arial" charset="0"/>
              </a:rPr>
              <a:t>_&lt;mode&gt;</a:t>
            </a:r>
          </a:p>
          <a:p>
            <a:pPr lvl="1" eaLnBrk="1" hangingPunct="1"/>
            <a:r>
              <a:rPr lang="en-US" sz="1800" dirty="0">
                <a:latin typeface="+mj-lt"/>
                <a:cs typeface="Arial" charset="0"/>
              </a:rPr>
              <a:t>Restore pc from </a:t>
            </a:r>
            <a:r>
              <a:rPr lang="en-US" sz="1800" dirty="0" err="1">
                <a:latin typeface="+mj-lt"/>
                <a:cs typeface="Arial" charset="0"/>
              </a:rPr>
              <a:t>lr</a:t>
            </a:r>
            <a:r>
              <a:rPr lang="en-US" sz="1800" dirty="0">
                <a:latin typeface="+mj-lt"/>
                <a:cs typeface="Arial" charset="0"/>
              </a:rPr>
              <a:t>_&lt;mode&gt;</a:t>
            </a:r>
          </a:p>
          <a:p>
            <a:pPr eaLnBrk="1" hangingPunct="1"/>
            <a:endParaRPr lang="en-US" dirty="0">
              <a:latin typeface="+mj-lt"/>
            </a:endParaRPr>
          </a:p>
        </p:txBody>
      </p:sp>
      <p:sp>
        <p:nvSpPr>
          <p:cNvPr id="16387" name="Rectangle 5"/>
          <p:cNvSpPr>
            <a:spLocks noChangeArrowheads="1"/>
          </p:cNvSpPr>
          <p:nvPr/>
        </p:nvSpPr>
        <p:spPr bwMode="gray">
          <a:xfrm>
            <a:off x="6705600" y="5397500"/>
            <a:ext cx="1827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6838" tIns="47625" rIns="96838" bIns="47625" anchor="ctr">
            <a:spAutoFit/>
          </a:bodyPr>
          <a:lstStyle/>
          <a:p>
            <a:pPr algn="ctr" eaLnBrk="0" hangingPunct="0">
              <a:spcBef>
                <a:spcPct val="0"/>
              </a:spcBef>
              <a:buClrTx/>
              <a:buSzTx/>
              <a:buFontTx/>
              <a:buNone/>
            </a:pPr>
            <a:r>
              <a:rPr lang="en-US">
                <a:solidFill>
                  <a:srgbClr val="000000"/>
                </a:solidFill>
                <a:latin typeface="+mn-lt"/>
              </a:rPr>
              <a:t>Vector Table</a:t>
            </a:r>
          </a:p>
        </p:txBody>
      </p:sp>
      <p:sp>
        <p:nvSpPr>
          <p:cNvPr id="16388" name="Line 6"/>
          <p:cNvSpPr>
            <a:spLocks noChangeShapeType="1"/>
          </p:cNvSpPr>
          <p:nvPr/>
        </p:nvSpPr>
        <p:spPr bwMode="auto">
          <a:xfrm flipH="1">
            <a:off x="6477000" y="2044700"/>
            <a:ext cx="0" cy="914400"/>
          </a:xfrm>
          <a:prstGeom prst="line">
            <a:avLst/>
          </a:prstGeom>
          <a:noFill/>
          <a:ln w="12700">
            <a:solidFill>
              <a:srgbClr val="000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389" name="Line 7"/>
          <p:cNvSpPr>
            <a:spLocks noChangeShapeType="1"/>
          </p:cNvSpPr>
          <p:nvPr/>
        </p:nvSpPr>
        <p:spPr bwMode="gray">
          <a:xfrm>
            <a:off x="7543800" y="2197100"/>
            <a:ext cx="0" cy="533400"/>
          </a:xfrm>
          <a:prstGeom prst="line">
            <a:avLst/>
          </a:prstGeom>
          <a:noFill/>
          <a:ln w="50800" cap="rnd">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16390" name="Rectangle 8"/>
          <p:cNvSpPr>
            <a:spLocks noChangeArrowheads="1"/>
          </p:cNvSpPr>
          <p:nvPr/>
        </p:nvSpPr>
        <p:spPr bwMode="gray">
          <a:xfrm>
            <a:off x="6477000" y="2973388"/>
            <a:ext cx="2209800" cy="304800"/>
          </a:xfrm>
          <a:prstGeom prst="rect">
            <a:avLst/>
          </a:prstGeom>
          <a:solidFill>
            <a:srgbClr val="91B0FF"/>
          </a:solidFill>
          <a:ln w="12700">
            <a:solidFill>
              <a:srgbClr val="606060"/>
            </a:solidFill>
            <a:miter lim="800000"/>
            <a:headEnd/>
            <a:tailEnd/>
          </a:ln>
        </p:spPr>
        <p:txBody>
          <a:bodyPr wrap="none" anchor="ctr"/>
          <a:lstStyle/>
          <a:p>
            <a:pPr algn="ctr" eaLnBrk="0" hangingPunct="0">
              <a:spcBef>
                <a:spcPct val="0"/>
              </a:spcBef>
              <a:buClrTx/>
              <a:buSzTx/>
              <a:buFontTx/>
              <a:buNone/>
            </a:pPr>
            <a:r>
              <a:rPr lang="en-US" sz="1600">
                <a:solidFill>
                  <a:schemeClr val="tx1"/>
                </a:solidFill>
                <a:latin typeface="+mn-lt"/>
              </a:rPr>
              <a:t>FIQ</a:t>
            </a:r>
            <a:endParaRPr lang="en-US" sz="2400">
              <a:solidFill>
                <a:schemeClr val="tx1"/>
              </a:solidFill>
              <a:latin typeface="+mn-lt"/>
            </a:endParaRPr>
          </a:p>
        </p:txBody>
      </p:sp>
      <p:sp>
        <p:nvSpPr>
          <p:cNvPr id="16391" name="Rectangle 9"/>
          <p:cNvSpPr>
            <a:spLocks noChangeArrowheads="1"/>
          </p:cNvSpPr>
          <p:nvPr/>
        </p:nvSpPr>
        <p:spPr bwMode="gray">
          <a:xfrm>
            <a:off x="6477000" y="3263900"/>
            <a:ext cx="2209800" cy="304800"/>
          </a:xfrm>
          <a:prstGeom prst="rect">
            <a:avLst/>
          </a:prstGeom>
          <a:solidFill>
            <a:srgbClr val="91B0FF"/>
          </a:solidFill>
          <a:ln w="12700">
            <a:solidFill>
              <a:srgbClr val="606060"/>
            </a:solidFill>
            <a:miter lim="800000"/>
            <a:headEnd/>
            <a:tailEnd/>
          </a:ln>
        </p:spPr>
        <p:txBody>
          <a:bodyPr wrap="none" anchor="ctr"/>
          <a:lstStyle/>
          <a:p>
            <a:pPr algn="ctr" eaLnBrk="0" hangingPunct="0">
              <a:spcBef>
                <a:spcPct val="0"/>
              </a:spcBef>
              <a:buClrTx/>
              <a:buSzTx/>
              <a:buFontTx/>
              <a:buNone/>
            </a:pPr>
            <a:r>
              <a:rPr lang="en-US" sz="1600">
                <a:solidFill>
                  <a:schemeClr val="tx1"/>
                </a:solidFill>
                <a:latin typeface="+mn-lt"/>
              </a:rPr>
              <a:t>IRQ</a:t>
            </a:r>
          </a:p>
        </p:txBody>
      </p:sp>
      <p:sp>
        <p:nvSpPr>
          <p:cNvPr id="16392" name="Rectangle 10"/>
          <p:cNvSpPr>
            <a:spLocks noChangeArrowheads="1"/>
          </p:cNvSpPr>
          <p:nvPr/>
        </p:nvSpPr>
        <p:spPr bwMode="gray">
          <a:xfrm>
            <a:off x="6477000" y="3568700"/>
            <a:ext cx="2209800" cy="304800"/>
          </a:xfrm>
          <a:prstGeom prst="rect">
            <a:avLst/>
          </a:prstGeom>
          <a:solidFill>
            <a:schemeClr val="bg1"/>
          </a:solidFill>
          <a:ln w="12700">
            <a:solidFill>
              <a:srgbClr val="606060"/>
            </a:solidFill>
            <a:miter lim="800000"/>
            <a:headEnd/>
            <a:tailEnd/>
          </a:ln>
        </p:spPr>
        <p:txBody>
          <a:bodyPr wrap="none" anchor="ctr"/>
          <a:lstStyle/>
          <a:p>
            <a:pPr algn="ctr" eaLnBrk="0" hangingPunct="0">
              <a:spcBef>
                <a:spcPct val="0"/>
              </a:spcBef>
              <a:buClrTx/>
              <a:buSzTx/>
              <a:buFontTx/>
              <a:buNone/>
            </a:pPr>
            <a:r>
              <a:rPr lang="en-US" sz="1600">
                <a:solidFill>
                  <a:schemeClr val="tx1"/>
                </a:solidFill>
                <a:latin typeface="+mn-lt"/>
              </a:rPr>
              <a:t>(Reserved)</a:t>
            </a:r>
            <a:endParaRPr lang="en-US" sz="2400">
              <a:solidFill>
                <a:schemeClr val="tx1"/>
              </a:solidFill>
              <a:latin typeface="+mn-lt"/>
            </a:endParaRPr>
          </a:p>
        </p:txBody>
      </p:sp>
      <p:sp>
        <p:nvSpPr>
          <p:cNvPr id="16393" name="Rectangle 11"/>
          <p:cNvSpPr>
            <a:spLocks noChangeArrowheads="1"/>
          </p:cNvSpPr>
          <p:nvPr/>
        </p:nvSpPr>
        <p:spPr bwMode="gray">
          <a:xfrm>
            <a:off x="6477000" y="3873500"/>
            <a:ext cx="2209800" cy="304800"/>
          </a:xfrm>
          <a:prstGeom prst="rect">
            <a:avLst/>
          </a:prstGeom>
          <a:solidFill>
            <a:srgbClr val="91B0FF"/>
          </a:solidFill>
          <a:ln w="12700">
            <a:solidFill>
              <a:srgbClr val="606060"/>
            </a:solidFill>
            <a:miter lim="800000"/>
            <a:headEnd/>
            <a:tailEnd/>
          </a:ln>
        </p:spPr>
        <p:txBody>
          <a:bodyPr wrap="none" anchor="ctr"/>
          <a:lstStyle/>
          <a:p>
            <a:pPr algn="ctr" eaLnBrk="0" hangingPunct="0">
              <a:spcBef>
                <a:spcPct val="0"/>
              </a:spcBef>
              <a:buClrTx/>
              <a:buSzTx/>
              <a:buFontTx/>
              <a:buNone/>
            </a:pPr>
            <a:r>
              <a:rPr lang="en-US" sz="1600">
                <a:solidFill>
                  <a:schemeClr val="tx1"/>
                </a:solidFill>
                <a:latin typeface="+mn-lt"/>
              </a:rPr>
              <a:t>Data Abort</a:t>
            </a:r>
          </a:p>
        </p:txBody>
      </p:sp>
      <p:sp>
        <p:nvSpPr>
          <p:cNvPr id="16394" name="Rectangle 12"/>
          <p:cNvSpPr>
            <a:spLocks noChangeArrowheads="1"/>
          </p:cNvSpPr>
          <p:nvPr/>
        </p:nvSpPr>
        <p:spPr bwMode="gray">
          <a:xfrm>
            <a:off x="6477000" y="4178300"/>
            <a:ext cx="2209800" cy="304800"/>
          </a:xfrm>
          <a:prstGeom prst="rect">
            <a:avLst/>
          </a:prstGeom>
          <a:solidFill>
            <a:srgbClr val="91B0FF"/>
          </a:solidFill>
          <a:ln w="12700">
            <a:solidFill>
              <a:srgbClr val="606060"/>
            </a:solidFill>
            <a:miter lim="800000"/>
            <a:headEnd/>
            <a:tailEnd/>
          </a:ln>
        </p:spPr>
        <p:txBody>
          <a:bodyPr wrap="none" anchor="ctr"/>
          <a:lstStyle/>
          <a:p>
            <a:pPr algn="ctr" eaLnBrk="0" hangingPunct="0">
              <a:spcBef>
                <a:spcPct val="0"/>
              </a:spcBef>
              <a:buClrTx/>
              <a:buSzTx/>
              <a:buFontTx/>
              <a:buNone/>
            </a:pPr>
            <a:r>
              <a:rPr lang="en-US" sz="1600">
                <a:solidFill>
                  <a:schemeClr val="tx1"/>
                </a:solidFill>
                <a:latin typeface="+mn-lt"/>
              </a:rPr>
              <a:t>Prefetch Abort</a:t>
            </a:r>
          </a:p>
        </p:txBody>
      </p:sp>
      <p:sp>
        <p:nvSpPr>
          <p:cNvPr id="16395" name="Rectangle 13"/>
          <p:cNvSpPr>
            <a:spLocks noChangeArrowheads="1"/>
          </p:cNvSpPr>
          <p:nvPr/>
        </p:nvSpPr>
        <p:spPr bwMode="gray">
          <a:xfrm>
            <a:off x="6477000" y="4483100"/>
            <a:ext cx="2209800" cy="304800"/>
          </a:xfrm>
          <a:prstGeom prst="rect">
            <a:avLst/>
          </a:prstGeom>
          <a:solidFill>
            <a:srgbClr val="91B0FF"/>
          </a:solidFill>
          <a:ln w="12700">
            <a:solidFill>
              <a:srgbClr val="606060"/>
            </a:solidFill>
            <a:miter lim="800000"/>
            <a:headEnd/>
            <a:tailEnd/>
          </a:ln>
        </p:spPr>
        <p:txBody>
          <a:bodyPr wrap="none" anchor="ctr"/>
          <a:lstStyle/>
          <a:p>
            <a:pPr algn="ctr" eaLnBrk="0" hangingPunct="0">
              <a:spcBef>
                <a:spcPct val="0"/>
              </a:spcBef>
              <a:buClrTx/>
              <a:buSzTx/>
              <a:buFontTx/>
              <a:buNone/>
            </a:pPr>
            <a:r>
              <a:rPr lang="en-US" sz="1300" b="1">
                <a:solidFill>
                  <a:schemeClr val="tx1"/>
                </a:solidFill>
                <a:latin typeface="+mn-lt"/>
              </a:rPr>
              <a:t>Software Interrupt</a:t>
            </a:r>
          </a:p>
        </p:txBody>
      </p:sp>
      <p:sp>
        <p:nvSpPr>
          <p:cNvPr id="16396" name="Rectangle 14"/>
          <p:cNvSpPr>
            <a:spLocks noChangeArrowheads="1"/>
          </p:cNvSpPr>
          <p:nvPr/>
        </p:nvSpPr>
        <p:spPr bwMode="gray">
          <a:xfrm>
            <a:off x="6477000" y="4787900"/>
            <a:ext cx="2209800" cy="304800"/>
          </a:xfrm>
          <a:prstGeom prst="rect">
            <a:avLst/>
          </a:prstGeom>
          <a:solidFill>
            <a:srgbClr val="91B0FF"/>
          </a:solidFill>
          <a:ln w="12700">
            <a:solidFill>
              <a:srgbClr val="606060"/>
            </a:solidFill>
            <a:miter lim="800000"/>
            <a:headEnd/>
            <a:tailEnd/>
          </a:ln>
        </p:spPr>
        <p:txBody>
          <a:bodyPr wrap="none" anchor="ctr"/>
          <a:lstStyle/>
          <a:p>
            <a:pPr algn="ctr" eaLnBrk="0" hangingPunct="0">
              <a:spcBef>
                <a:spcPct val="0"/>
              </a:spcBef>
              <a:buClrTx/>
              <a:buSzTx/>
              <a:buFontTx/>
              <a:buNone/>
            </a:pPr>
            <a:r>
              <a:rPr lang="en-US" sz="1300">
                <a:solidFill>
                  <a:schemeClr val="tx1"/>
                </a:solidFill>
                <a:latin typeface="+mn-lt"/>
              </a:rPr>
              <a:t>Undefined Instruction</a:t>
            </a:r>
            <a:endParaRPr lang="en-US" sz="1600">
              <a:solidFill>
                <a:schemeClr val="tx1"/>
              </a:solidFill>
              <a:latin typeface="+mn-lt"/>
            </a:endParaRPr>
          </a:p>
        </p:txBody>
      </p:sp>
      <p:sp>
        <p:nvSpPr>
          <p:cNvPr id="16397" name="Rectangle 15"/>
          <p:cNvSpPr>
            <a:spLocks noChangeArrowheads="1"/>
          </p:cNvSpPr>
          <p:nvPr/>
        </p:nvSpPr>
        <p:spPr bwMode="gray">
          <a:xfrm>
            <a:off x="6477000" y="5092700"/>
            <a:ext cx="2209800" cy="304800"/>
          </a:xfrm>
          <a:prstGeom prst="rect">
            <a:avLst/>
          </a:prstGeom>
          <a:solidFill>
            <a:srgbClr val="91B0FF"/>
          </a:solidFill>
          <a:ln w="12700">
            <a:solidFill>
              <a:srgbClr val="606060"/>
            </a:solidFill>
            <a:miter lim="800000"/>
            <a:headEnd/>
            <a:tailEnd/>
          </a:ln>
        </p:spPr>
        <p:txBody>
          <a:bodyPr wrap="none" anchor="ctr"/>
          <a:lstStyle/>
          <a:p>
            <a:pPr algn="ctr" eaLnBrk="0" hangingPunct="0">
              <a:spcBef>
                <a:spcPct val="0"/>
              </a:spcBef>
              <a:buClrTx/>
              <a:buSzTx/>
              <a:buFontTx/>
              <a:buNone/>
            </a:pPr>
            <a:r>
              <a:rPr lang="en-US" sz="1600">
                <a:solidFill>
                  <a:schemeClr val="tx1"/>
                </a:solidFill>
                <a:latin typeface="+mn-lt"/>
              </a:rPr>
              <a:t>Reset</a:t>
            </a:r>
          </a:p>
        </p:txBody>
      </p:sp>
      <p:grpSp>
        <p:nvGrpSpPr>
          <p:cNvPr id="16398" name="Group 16"/>
          <p:cNvGrpSpPr>
            <a:grpSpLocks/>
          </p:cNvGrpSpPr>
          <p:nvPr/>
        </p:nvGrpSpPr>
        <p:grpSpPr bwMode="auto">
          <a:xfrm>
            <a:off x="5715000" y="2959100"/>
            <a:ext cx="596900" cy="2438400"/>
            <a:chOff x="3888" y="1296"/>
            <a:chExt cx="1384" cy="1536"/>
          </a:xfrm>
        </p:grpSpPr>
        <p:sp>
          <p:nvSpPr>
            <p:cNvPr id="16400" name="Rectangle 17"/>
            <p:cNvSpPr>
              <a:spLocks noChangeArrowheads="1"/>
            </p:cNvSpPr>
            <p:nvPr/>
          </p:nvSpPr>
          <p:spPr bwMode="gray">
            <a:xfrm>
              <a:off x="3888" y="1296"/>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spcBef>
                  <a:spcPct val="0"/>
                </a:spcBef>
                <a:buClrTx/>
                <a:buSzTx/>
                <a:buFontTx/>
                <a:buNone/>
              </a:pPr>
              <a:r>
                <a:rPr lang="en-US" sz="1400">
                  <a:solidFill>
                    <a:srgbClr val="000000"/>
                  </a:solidFill>
                  <a:latin typeface="Courier" charset="0"/>
                  <a:cs typeface="Courier" charset="0"/>
                </a:rPr>
                <a:t>0x1C</a:t>
              </a:r>
              <a:endParaRPr lang="en-US" sz="2400">
                <a:solidFill>
                  <a:srgbClr val="000000"/>
                </a:solidFill>
                <a:latin typeface="Courier" charset="0"/>
                <a:cs typeface="Courier" charset="0"/>
              </a:endParaRPr>
            </a:p>
          </p:txBody>
        </p:sp>
        <p:sp>
          <p:nvSpPr>
            <p:cNvPr id="16401" name="Rectangle 18"/>
            <p:cNvSpPr>
              <a:spLocks noChangeArrowheads="1"/>
            </p:cNvSpPr>
            <p:nvPr/>
          </p:nvSpPr>
          <p:spPr bwMode="gray">
            <a:xfrm>
              <a:off x="3888" y="1488"/>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spcBef>
                  <a:spcPct val="0"/>
                </a:spcBef>
                <a:buClrTx/>
                <a:buSzTx/>
                <a:buFontTx/>
                <a:buNone/>
              </a:pPr>
              <a:r>
                <a:rPr lang="en-US" sz="1400">
                  <a:solidFill>
                    <a:srgbClr val="000000"/>
                  </a:solidFill>
                  <a:latin typeface="Courier" charset="0"/>
                  <a:cs typeface="Courier" charset="0"/>
                </a:rPr>
                <a:t>0x18</a:t>
              </a:r>
              <a:endParaRPr lang="en-US" sz="1600" b="1">
                <a:solidFill>
                  <a:srgbClr val="000000"/>
                </a:solidFill>
                <a:latin typeface="Courier" charset="0"/>
                <a:cs typeface="Courier" charset="0"/>
              </a:endParaRPr>
            </a:p>
          </p:txBody>
        </p:sp>
        <p:sp>
          <p:nvSpPr>
            <p:cNvPr id="16402" name="Rectangle 19"/>
            <p:cNvSpPr>
              <a:spLocks noChangeArrowheads="1"/>
            </p:cNvSpPr>
            <p:nvPr/>
          </p:nvSpPr>
          <p:spPr bwMode="gray">
            <a:xfrm>
              <a:off x="3888" y="1680"/>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spcBef>
                  <a:spcPct val="0"/>
                </a:spcBef>
                <a:buClrTx/>
                <a:buSzTx/>
                <a:buFontTx/>
                <a:buNone/>
              </a:pPr>
              <a:r>
                <a:rPr lang="en-US" sz="1400">
                  <a:solidFill>
                    <a:srgbClr val="000000"/>
                  </a:solidFill>
                  <a:latin typeface="Courier" charset="0"/>
                  <a:cs typeface="Courier" charset="0"/>
                </a:rPr>
                <a:t>0x14</a:t>
              </a:r>
              <a:endParaRPr lang="en-US" sz="2400">
                <a:solidFill>
                  <a:srgbClr val="000000"/>
                </a:solidFill>
                <a:latin typeface="Courier" charset="0"/>
                <a:cs typeface="Courier" charset="0"/>
              </a:endParaRPr>
            </a:p>
          </p:txBody>
        </p:sp>
        <p:sp>
          <p:nvSpPr>
            <p:cNvPr id="16403" name="Rectangle 20"/>
            <p:cNvSpPr>
              <a:spLocks noChangeArrowheads="1"/>
            </p:cNvSpPr>
            <p:nvPr/>
          </p:nvSpPr>
          <p:spPr bwMode="gray">
            <a:xfrm>
              <a:off x="3888" y="1872"/>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spcBef>
                  <a:spcPct val="0"/>
                </a:spcBef>
                <a:buClrTx/>
                <a:buSzTx/>
                <a:buFontTx/>
                <a:buNone/>
              </a:pPr>
              <a:r>
                <a:rPr lang="en-US" sz="1400">
                  <a:solidFill>
                    <a:srgbClr val="000000"/>
                  </a:solidFill>
                  <a:latin typeface="Courier" charset="0"/>
                  <a:cs typeface="Courier" charset="0"/>
                </a:rPr>
                <a:t>0x10</a:t>
              </a:r>
            </a:p>
          </p:txBody>
        </p:sp>
        <p:sp>
          <p:nvSpPr>
            <p:cNvPr id="16404" name="Rectangle 21"/>
            <p:cNvSpPr>
              <a:spLocks noChangeArrowheads="1"/>
            </p:cNvSpPr>
            <p:nvPr/>
          </p:nvSpPr>
          <p:spPr bwMode="gray">
            <a:xfrm>
              <a:off x="3888" y="2064"/>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spcBef>
                  <a:spcPct val="0"/>
                </a:spcBef>
                <a:buClrTx/>
                <a:buSzTx/>
                <a:buFontTx/>
                <a:buNone/>
              </a:pPr>
              <a:r>
                <a:rPr lang="en-US" sz="1400">
                  <a:solidFill>
                    <a:srgbClr val="000000"/>
                  </a:solidFill>
                  <a:latin typeface="Courier" charset="0"/>
                  <a:cs typeface="Courier" charset="0"/>
                </a:rPr>
                <a:t>0x0C</a:t>
              </a:r>
              <a:endParaRPr lang="en-US" sz="1600" b="1">
                <a:solidFill>
                  <a:srgbClr val="000000"/>
                </a:solidFill>
                <a:latin typeface="Courier" charset="0"/>
                <a:cs typeface="Courier" charset="0"/>
              </a:endParaRPr>
            </a:p>
          </p:txBody>
        </p:sp>
        <p:sp>
          <p:nvSpPr>
            <p:cNvPr id="16405" name="Rectangle 22"/>
            <p:cNvSpPr>
              <a:spLocks noChangeArrowheads="1"/>
            </p:cNvSpPr>
            <p:nvPr/>
          </p:nvSpPr>
          <p:spPr bwMode="gray">
            <a:xfrm>
              <a:off x="3888" y="2256"/>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spcBef>
                  <a:spcPct val="0"/>
                </a:spcBef>
                <a:buClrTx/>
                <a:buSzTx/>
                <a:buFontTx/>
                <a:buNone/>
              </a:pPr>
              <a:r>
                <a:rPr lang="en-US" sz="1400">
                  <a:solidFill>
                    <a:srgbClr val="000000"/>
                  </a:solidFill>
                  <a:latin typeface="Courier" charset="0"/>
                  <a:cs typeface="Courier" charset="0"/>
                </a:rPr>
                <a:t>0x08</a:t>
              </a:r>
              <a:endParaRPr lang="en-US" sz="1300" b="1">
                <a:solidFill>
                  <a:srgbClr val="000000"/>
                </a:solidFill>
                <a:latin typeface="Courier" charset="0"/>
                <a:cs typeface="Courier" charset="0"/>
              </a:endParaRPr>
            </a:p>
          </p:txBody>
        </p:sp>
        <p:sp>
          <p:nvSpPr>
            <p:cNvPr id="16406" name="Rectangle 23"/>
            <p:cNvSpPr>
              <a:spLocks noChangeArrowheads="1"/>
            </p:cNvSpPr>
            <p:nvPr/>
          </p:nvSpPr>
          <p:spPr bwMode="gray">
            <a:xfrm>
              <a:off x="3888" y="2448"/>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spcBef>
                  <a:spcPct val="0"/>
                </a:spcBef>
                <a:buClrTx/>
                <a:buSzTx/>
                <a:buFontTx/>
                <a:buNone/>
              </a:pPr>
              <a:r>
                <a:rPr lang="en-US" sz="1400">
                  <a:solidFill>
                    <a:srgbClr val="000000"/>
                  </a:solidFill>
                  <a:latin typeface="Courier" charset="0"/>
                  <a:cs typeface="Courier" charset="0"/>
                </a:rPr>
                <a:t>0x04</a:t>
              </a:r>
            </a:p>
          </p:txBody>
        </p:sp>
        <p:sp>
          <p:nvSpPr>
            <p:cNvPr id="16407" name="Rectangle 24"/>
            <p:cNvSpPr>
              <a:spLocks noChangeArrowheads="1"/>
            </p:cNvSpPr>
            <p:nvPr/>
          </p:nvSpPr>
          <p:spPr bwMode="gray">
            <a:xfrm>
              <a:off x="3888" y="2640"/>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spcBef>
                  <a:spcPct val="0"/>
                </a:spcBef>
                <a:buClrTx/>
                <a:buSzTx/>
                <a:buFontTx/>
                <a:buNone/>
              </a:pPr>
              <a:r>
                <a:rPr lang="en-US" sz="1400">
                  <a:solidFill>
                    <a:srgbClr val="000000"/>
                  </a:solidFill>
                  <a:latin typeface="Courier" charset="0"/>
                  <a:cs typeface="Courier" charset="0"/>
                </a:rPr>
                <a:t>0x00</a:t>
              </a:r>
            </a:p>
          </p:txBody>
        </p:sp>
      </p:grpSp>
      <p:sp>
        <p:nvSpPr>
          <p:cNvPr id="16399" name="Line 25"/>
          <p:cNvSpPr>
            <a:spLocks noChangeShapeType="1"/>
          </p:cNvSpPr>
          <p:nvPr/>
        </p:nvSpPr>
        <p:spPr bwMode="auto">
          <a:xfrm flipH="1">
            <a:off x="8686800" y="2044700"/>
            <a:ext cx="0" cy="914400"/>
          </a:xfrm>
          <a:prstGeom prst="line">
            <a:avLst/>
          </a:prstGeom>
          <a:noFill/>
          <a:ln w="12700">
            <a:solidFill>
              <a:srgbClr val="000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7361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dirty="0">
                <a:cs typeface="Arial" charset="0"/>
              </a:rPr>
              <a:t>System </a:t>
            </a:r>
            <a:r>
              <a:rPr lang="en-US" dirty="0" smtClean="0">
                <a:cs typeface="Arial" charset="0"/>
              </a:rPr>
              <a:t>Calls (1-2)</a:t>
            </a:r>
            <a:r>
              <a:rPr lang="en-US" dirty="0">
                <a:cs typeface="Arial" charset="0"/>
              </a:rPr>
              <a:t>	</a:t>
            </a:r>
          </a:p>
        </p:txBody>
      </p:sp>
      <p:sp>
        <p:nvSpPr>
          <p:cNvPr id="24578" name="Rectangle 3"/>
          <p:cNvSpPr>
            <a:spLocks noGrp="1" noChangeArrowheads="1"/>
          </p:cNvSpPr>
          <p:nvPr>
            <p:ph idx="1"/>
          </p:nvPr>
        </p:nvSpPr>
        <p:spPr/>
        <p:txBody>
          <a:bodyPr>
            <a:normAutofit/>
          </a:bodyPr>
          <a:lstStyle/>
          <a:p>
            <a:pPr eaLnBrk="1" hangingPunct="1"/>
            <a:r>
              <a:rPr lang="en-US" sz="2400" dirty="0">
                <a:cs typeface="Arial" charset="0"/>
              </a:rPr>
              <a:t>Systems Calls are ways by which programs running in user mode request services from an operating </a:t>
            </a:r>
            <a:r>
              <a:rPr lang="en-US" sz="2400" dirty="0" smtClean="0">
                <a:cs typeface="Arial" charset="0"/>
              </a:rPr>
              <a:t>system</a:t>
            </a:r>
          </a:p>
          <a:p>
            <a:pPr eaLnBrk="1" hangingPunct="1"/>
            <a:endParaRPr lang="en-US" sz="2400" dirty="0" smtClean="0">
              <a:cs typeface="Arial" charset="0"/>
            </a:endParaRPr>
          </a:p>
          <a:p>
            <a:pPr eaLnBrk="1" hangingPunct="1"/>
            <a:r>
              <a:rPr lang="en-US" sz="2400" dirty="0" smtClean="0">
                <a:cs typeface="Arial" charset="0"/>
              </a:rPr>
              <a:t>Programs </a:t>
            </a:r>
            <a:r>
              <a:rPr lang="en-US" sz="2400" dirty="0">
                <a:cs typeface="Arial" charset="0"/>
              </a:rPr>
              <a:t>running in user mode typically have restrictions on their ability to directly interact with system </a:t>
            </a:r>
            <a:r>
              <a:rPr lang="en-US" sz="2400" dirty="0" smtClean="0">
                <a:cs typeface="Arial" charset="0"/>
              </a:rPr>
              <a:t>resources</a:t>
            </a:r>
          </a:p>
          <a:p>
            <a:pPr lvl="1"/>
            <a:r>
              <a:rPr lang="en-US" sz="2100" dirty="0" smtClean="0">
                <a:cs typeface="Arial" charset="0"/>
              </a:rPr>
              <a:t>To protect </a:t>
            </a:r>
            <a:r>
              <a:rPr lang="en-US" sz="2100" dirty="0">
                <a:cs typeface="Arial" charset="0"/>
              </a:rPr>
              <a:t>system resources from </a:t>
            </a:r>
            <a:r>
              <a:rPr lang="en-US" sz="2100" dirty="0" smtClean="0">
                <a:cs typeface="Arial" charset="0"/>
              </a:rPr>
              <a:t>errant/malicious programs</a:t>
            </a:r>
          </a:p>
        </p:txBody>
      </p:sp>
    </p:spTree>
    <p:extLst>
      <p:ext uri="{BB962C8B-B14F-4D97-AF65-F5344CB8AC3E}">
        <p14:creationId xmlns:p14="http://schemas.microsoft.com/office/powerpoint/2010/main" val="17076120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dirty="0">
                <a:cs typeface="Arial" charset="0"/>
              </a:rPr>
              <a:t>System </a:t>
            </a:r>
            <a:r>
              <a:rPr lang="en-US" dirty="0" smtClean="0">
                <a:cs typeface="Arial" charset="0"/>
              </a:rPr>
              <a:t>Calls (2-2)</a:t>
            </a:r>
            <a:r>
              <a:rPr lang="en-US" dirty="0">
                <a:cs typeface="Arial" charset="0"/>
              </a:rPr>
              <a:t>	</a:t>
            </a:r>
          </a:p>
        </p:txBody>
      </p:sp>
      <p:sp>
        <p:nvSpPr>
          <p:cNvPr id="24578" name="Rectangle 3"/>
          <p:cNvSpPr>
            <a:spLocks noGrp="1" noChangeArrowheads="1"/>
          </p:cNvSpPr>
          <p:nvPr>
            <p:ph idx="1"/>
          </p:nvPr>
        </p:nvSpPr>
        <p:spPr/>
        <p:txBody>
          <a:bodyPr>
            <a:normAutofit fontScale="92500"/>
          </a:bodyPr>
          <a:lstStyle/>
          <a:p>
            <a:r>
              <a:rPr lang="en-US" sz="2300" dirty="0" smtClean="0">
                <a:cs typeface="Arial" charset="0"/>
              </a:rPr>
              <a:t>Typical </a:t>
            </a:r>
            <a:r>
              <a:rPr lang="en-US" sz="2300" dirty="0">
                <a:cs typeface="Arial" charset="0"/>
              </a:rPr>
              <a:t>sequence by which user mode programs request resources from an OS </a:t>
            </a:r>
            <a:r>
              <a:rPr lang="en-US" sz="2300" dirty="0" smtClean="0">
                <a:cs typeface="Arial" charset="0"/>
              </a:rPr>
              <a:t>maybe</a:t>
            </a:r>
          </a:p>
          <a:p>
            <a:pPr lvl="1"/>
            <a:r>
              <a:rPr lang="en-US" dirty="0" smtClean="0">
                <a:cs typeface="Arial" charset="0"/>
              </a:rPr>
              <a:t>Programs </a:t>
            </a:r>
            <a:r>
              <a:rPr lang="en-US" dirty="0">
                <a:cs typeface="Arial" charset="0"/>
              </a:rPr>
              <a:t>invoke system calls to request/interact with system resources (example: program may use the </a:t>
            </a:r>
            <a:r>
              <a:rPr lang="en-US" dirty="0">
                <a:cs typeface="Courier New" charset="0"/>
              </a:rPr>
              <a:t>open</a:t>
            </a:r>
            <a:r>
              <a:rPr lang="en-US" dirty="0">
                <a:cs typeface="Arial" charset="0"/>
              </a:rPr>
              <a:t> system call to request the OS to open a file on its behalf</a:t>
            </a:r>
            <a:r>
              <a:rPr lang="en-US" dirty="0" smtClean="0">
                <a:cs typeface="Arial" charset="0"/>
              </a:rPr>
              <a:t>)</a:t>
            </a:r>
          </a:p>
          <a:p>
            <a:pPr lvl="1"/>
            <a:r>
              <a:rPr lang="en-US" sz="1900" dirty="0" smtClean="0">
                <a:cs typeface="Arial" charset="0"/>
              </a:rPr>
              <a:t>OS </a:t>
            </a:r>
            <a:r>
              <a:rPr lang="en-US" sz="1900" dirty="0">
                <a:cs typeface="Arial" charset="0"/>
              </a:rPr>
              <a:t>verifies whether the resource can be safely allocated to the program or if the program has access to the requested resource (in the previous example, the OS verifies whether the user program making the </a:t>
            </a:r>
            <a:r>
              <a:rPr lang="en-US" sz="1900" dirty="0">
                <a:cs typeface="Courier New" charset="0"/>
              </a:rPr>
              <a:t>open</a:t>
            </a:r>
            <a:r>
              <a:rPr lang="en-US" sz="1900" dirty="0">
                <a:cs typeface="Arial" charset="0"/>
              </a:rPr>
              <a:t> system call has read/write permissions to the file, the file exists…)</a:t>
            </a:r>
          </a:p>
          <a:p>
            <a:pPr lvl="1"/>
            <a:r>
              <a:rPr lang="en-US" sz="1900" dirty="0">
                <a:cs typeface="Arial" charset="0"/>
              </a:rPr>
              <a:t>If the requesting program does not have access to the resource or a resource cannot be safely allocated to the program, an error is returned to the program invoking the system call otherwise OS performs the requested service and returns the result (in the previous example of </a:t>
            </a:r>
            <a:r>
              <a:rPr lang="en-US" sz="1900" dirty="0">
                <a:cs typeface="Courier New" charset="0"/>
              </a:rPr>
              <a:t>open</a:t>
            </a:r>
            <a:r>
              <a:rPr lang="en-US" sz="1900" dirty="0">
                <a:cs typeface="Arial" charset="0"/>
              </a:rPr>
              <a:t> system call, the OS will return a file descriptor to the file)</a:t>
            </a:r>
          </a:p>
          <a:p>
            <a:pPr eaLnBrk="1" hangingPunct="1"/>
            <a:r>
              <a:rPr lang="en-US" sz="2400" dirty="0">
                <a:cs typeface="Arial" charset="0"/>
              </a:rPr>
              <a:t>How are system calls represented differently from function calls</a:t>
            </a:r>
            <a:r>
              <a:rPr lang="en-US" sz="2400" dirty="0" smtClean="0">
                <a:cs typeface="Arial" charset="0"/>
              </a:rPr>
              <a:t>?</a:t>
            </a:r>
            <a:endParaRPr lang="en-US" sz="2400" dirty="0">
              <a:cs typeface="Arial" charset="0"/>
            </a:endParaRPr>
          </a:p>
        </p:txBody>
      </p:sp>
    </p:spTree>
    <p:extLst>
      <p:ext uri="{BB962C8B-B14F-4D97-AF65-F5344CB8AC3E}">
        <p14:creationId xmlns:p14="http://schemas.microsoft.com/office/powerpoint/2010/main" val="2647010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lstStyle/>
          <a:p>
            <a:r>
              <a:rPr lang="en-US" dirty="0" smtClean="0"/>
              <a:t>Lab 1 Due Tonight</a:t>
            </a:r>
          </a:p>
          <a:p>
            <a:endParaRPr lang="en-US" dirty="0"/>
          </a:p>
          <a:p>
            <a:r>
              <a:rPr lang="en-US" dirty="0" smtClean="0"/>
              <a:t>Lab 2 Goes out tomorrow morning</a:t>
            </a:r>
          </a:p>
          <a:p>
            <a:pPr lvl="1"/>
            <a:r>
              <a:rPr lang="en-US" dirty="0" smtClean="0"/>
              <a:t>Timers, SWI, Guitar Tuner</a:t>
            </a:r>
          </a:p>
          <a:p>
            <a:endParaRPr lang="en-US" dirty="0" smtClean="0"/>
          </a:p>
          <a:p>
            <a:r>
              <a:rPr lang="en-US" dirty="0" smtClean="0"/>
              <a:t>Mid-Term Exam 10/12</a:t>
            </a:r>
          </a:p>
          <a:p>
            <a:pPr lvl="1"/>
            <a:r>
              <a:rPr lang="en-US" dirty="0" smtClean="0"/>
              <a:t>Practice Midterms posted on Black Board</a:t>
            </a:r>
          </a:p>
          <a:p>
            <a:pPr lvl="1"/>
            <a:endParaRPr lang="en-US" dirty="0"/>
          </a:p>
          <a:p>
            <a:r>
              <a:rPr lang="en-US" dirty="0" smtClean="0"/>
              <a:t>Final Exam Slot Moved</a:t>
            </a:r>
          </a:p>
          <a:p>
            <a:pPr lvl="1"/>
            <a:r>
              <a:rPr lang="en-US" dirty="0" smtClean="0"/>
              <a:t>Friday December 16</a:t>
            </a:r>
            <a:r>
              <a:rPr lang="en-US" baseline="30000" dirty="0" smtClean="0"/>
              <a:t>th</a:t>
            </a:r>
            <a:r>
              <a:rPr lang="en-US" dirty="0" smtClean="0"/>
              <a:t> at 8:30am</a:t>
            </a:r>
          </a:p>
          <a:p>
            <a:endParaRPr lang="en-US" dirty="0" smtClean="0"/>
          </a:p>
        </p:txBody>
      </p:sp>
      <p:sp>
        <p:nvSpPr>
          <p:cNvPr id="4" name="Slide Number Placeholder 3"/>
          <p:cNvSpPr>
            <a:spLocks noGrp="1"/>
          </p:cNvSpPr>
          <p:nvPr>
            <p:ph type="sldNum" sz="quarter" idx="10"/>
          </p:nvPr>
        </p:nvSpPr>
        <p:spPr/>
        <p:txBody>
          <a:bodyPr/>
          <a:lstStyle/>
          <a:p>
            <a:fld id="{2674F618-CACE-4FD6-AC09-05B693CE5579}" type="slidenum">
              <a:rPr lang="en-US" smtClean="0"/>
              <a:pPr/>
              <a:t>2</a:t>
            </a:fld>
            <a:endParaRPr lang="en-US"/>
          </a:p>
        </p:txBody>
      </p:sp>
    </p:spTree>
    <p:extLst>
      <p:ext uri="{BB962C8B-B14F-4D97-AF65-F5344CB8AC3E}">
        <p14:creationId xmlns:p14="http://schemas.microsoft.com/office/powerpoint/2010/main" val="1546375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dirty="0"/>
              <a:t>What are SWIs?</a:t>
            </a:r>
          </a:p>
        </p:txBody>
      </p:sp>
      <p:sp>
        <p:nvSpPr>
          <p:cNvPr id="20482" name="Rectangle 3"/>
          <p:cNvSpPr>
            <a:spLocks noGrp="1" noChangeArrowheads="1"/>
          </p:cNvSpPr>
          <p:nvPr>
            <p:ph idx="1"/>
          </p:nvPr>
        </p:nvSpPr>
        <p:spPr/>
        <p:txBody>
          <a:bodyPr>
            <a:normAutofit/>
          </a:bodyPr>
          <a:lstStyle/>
          <a:p>
            <a:pPr eaLnBrk="1" hangingPunct="1"/>
            <a:r>
              <a:rPr lang="en-US" b="1" dirty="0" err="1"/>
              <a:t>S</a:t>
            </a:r>
            <a:r>
              <a:rPr lang="en-US" dirty="0" err="1"/>
              <a:t>oft</a:t>
            </a:r>
            <a:r>
              <a:rPr lang="en-US" b="1" dirty="0" err="1"/>
              <a:t>W</a:t>
            </a:r>
            <a:r>
              <a:rPr lang="en-US" dirty="0" err="1"/>
              <a:t>are</a:t>
            </a:r>
            <a:r>
              <a:rPr lang="en-US" dirty="0"/>
              <a:t> </a:t>
            </a:r>
            <a:r>
              <a:rPr lang="en-US" b="1" dirty="0"/>
              <a:t>I</a:t>
            </a:r>
            <a:r>
              <a:rPr lang="en-US" dirty="0"/>
              <a:t>nterrupt (SWI) is an instruction provided by the ARM Instruction </a:t>
            </a:r>
            <a:r>
              <a:rPr lang="en-US" dirty="0" smtClean="0"/>
              <a:t>Set</a:t>
            </a:r>
          </a:p>
          <a:p>
            <a:pPr eaLnBrk="1" hangingPunct="1"/>
            <a:endParaRPr lang="en-US" dirty="0"/>
          </a:p>
          <a:p>
            <a:pPr eaLnBrk="1" hangingPunct="1"/>
            <a:r>
              <a:rPr lang="en-US" dirty="0"/>
              <a:t>SWI instruction causes an exception</a:t>
            </a:r>
          </a:p>
          <a:p>
            <a:pPr lvl="1" eaLnBrk="1" hangingPunct="1"/>
            <a:r>
              <a:rPr lang="en-US" sz="1800" dirty="0">
                <a:cs typeface="Arial" charset="0"/>
              </a:rPr>
              <a:t>Executes in the privileged </a:t>
            </a:r>
            <a:r>
              <a:rPr lang="en-US" sz="1800" dirty="0" smtClean="0">
                <a:cs typeface="Arial" charset="0"/>
              </a:rPr>
              <a:t>mode</a:t>
            </a:r>
          </a:p>
          <a:p>
            <a:pPr lvl="1" eaLnBrk="1" hangingPunct="1"/>
            <a:endParaRPr lang="en-US" sz="1800" dirty="0">
              <a:cs typeface="Arial" charset="0"/>
            </a:endParaRPr>
          </a:p>
          <a:p>
            <a:pPr eaLnBrk="1" hangingPunct="1"/>
            <a:r>
              <a:rPr lang="en-US" dirty="0" smtClean="0"/>
              <a:t>SWI </a:t>
            </a:r>
            <a:r>
              <a:rPr lang="en-US" dirty="0"/>
              <a:t>provides a way for a program running in User mode to request a service that can only be accessed in a privileged mode</a:t>
            </a:r>
          </a:p>
          <a:p>
            <a:pPr lvl="1" eaLnBrk="1" hangingPunct="1"/>
            <a:r>
              <a:rPr lang="en-US" sz="1800" dirty="0">
                <a:cs typeface="Arial" charset="0"/>
              </a:rPr>
              <a:t>Typically, used by applications to call operating system routines </a:t>
            </a:r>
          </a:p>
          <a:p>
            <a:pPr lvl="1" eaLnBrk="1" hangingPunct="1">
              <a:buFontTx/>
              <a:buNone/>
            </a:pPr>
            <a:endParaRPr lang="en-US" sz="1800" dirty="0">
              <a:cs typeface="Arial" charset="0"/>
            </a:endParaRPr>
          </a:p>
        </p:txBody>
      </p:sp>
    </p:spTree>
    <p:extLst>
      <p:ext uri="{BB962C8B-B14F-4D97-AF65-F5344CB8AC3E}">
        <p14:creationId xmlns:p14="http://schemas.microsoft.com/office/powerpoint/2010/main" val="371875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dirty="0">
                <a:cs typeface="Arial" charset="0"/>
              </a:rPr>
              <a:t>SWIs or Function Calls?</a:t>
            </a:r>
          </a:p>
        </p:txBody>
      </p:sp>
      <p:sp>
        <p:nvSpPr>
          <p:cNvPr id="32771" name="Rectangle 3"/>
          <p:cNvSpPr>
            <a:spLocks noGrp="1" noChangeArrowheads="1"/>
          </p:cNvSpPr>
          <p:nvPr>
            <p:ph type="body" idx="1"/>
          </p:nvPr>
        </p:nvSpPr>
        <p:spPr/>
        <p:txBody>
          <a:bodyPr/>
          <a:lstStyle/>
          <a:p>
            <a:pPr>
              <a:defRPr/>
            </a:pPr>
            <a:r>
              <a:rPr lang="en-US" dirty="0" smtClean="0">
                <a:cs typeface="Arial" charset="0"/>
              </a:rPr>
              <a:t>SWIs are similar </a:t>
            </a:r>
            <a:r>
              <a:rPr lang="en-US" dirty="0">
                <a:cs typeface="Arial" charset="0"/>
              </a:rPr>
              <a:t>to a sub-routine call because</a:t>
            </a:r>
          </a:p>
          <a:p>
            <a:pPr lvl="1" eaLnBrk="1" hangingPunct="1">
              <a:defRPr/>
            </a:pPr>
            <a:r>
              <a:rPr lang="en-US" sz="1800" dirty="0">
                <a:cs typeface="Arial" charset="0"/>
              </a:rPr>
              <a:t>Parameters and return values can be passed through </a:t>
            </a:r>
            <a:r>
              <a:rPr lang="en-US" sz="1800" dirty="0" smtClean="0">
                <a:cs typeface="Arial" charset="0"/>
              </a:rPr>
              <a:t>registers</a:t>
            </a:r>
            <a:endParaRPr lang="en-US" dirty="0">
              <a:cs typeface="Arial" charset="0"/>
            </a:endParaRPr>
          </a:p>
          <a:p>
            <a:pPr lvl="1" eaLnBrk="1" hangingPunct="1">
              <a:defRPr/>
            </a:pPr>
            <a:endParaRPr lang="en-US" dirty="0">
              <a:cs typeface="Arial" charset="0"/>
            </a:endParaRPr>
          </a:p>
          <a:p>
            <a:pPr eaLnBrk="1" hangingPunct="1">
              <a:defRPr/>
            </a:pPr>
            <a:r>
              <a:rPr lang="en-US" dirty="0" smtClean="0">
                <a:cs typeface="Arial" charset="0"/>
              </a:rPr>
              <a:t>Differs </a:t>
            </a:r>
            <a:r>
              <a:rPr lang="en-US" dirty="0">
                <a:cs typeface="Arial" charset="0"/>
              </a:rPr>
              <a:t>from a sub-routine call because the ARM processor</a:t>
            </a:r>
          </a:p>
          <a:p>
            <a:pPr lvl="1" eaLnBrk="1" hangingPunct="1">
              <a:defRPr/>
            </a:pPr>
            <a:r>
              <a:rPr lang="en-US" sz="1800" dirty="0">
                <a:cs typeface="Arial" charset="0"/>
              </a:rPr>
              <a:t>Stashes away user mode CPSR </a:t>
            </a:r>
          </a:p>
          <a:p>
            <a:pPr lvl="1" eaLnBrk="1" hangingPunct="1">
              <a:defRPr/>
            </a:pPr>
            <a:r>
              <a:rPr lang="en-US" sz="1800" dirty="0">
                <a:cs typeface="Arial" charset="0"/>
              </a:rPr>
              <a:t>Switches to supervisor mode (if not already in supervisor mode)</a:t>
            </a:r>
          </a:p>
          <a:p>
            <a:pPr lvl="1" eaLnBrk="1" hangingPunct="1">
              <a:defRPr/>
            </a:pPr>
            <a:r>
              <a:rPr lang="en-US" sz="1800" dirty="0">
                <a:cs typeface="Arial" charset="0"/>
              </a:rPr>
              <a:t>Starts executing from a specific location (always 0x08</a:t>
            </a:r>
            <a:r>
              <a:rPr lang="en-US" sz="1800" dirty="0" smtClean="0">
                <a:cs typeface="Arial" charset="0"/>
              </a:rPr>
              <a:t>)</a:t>
            </a:r>
          </a:p>
          <a:p>
            <a:pPr marL="0" indent="0" eaLnBrk="1" hangingPunct="1">
              <a:buFontTx/>
              <a:buNone/>
              <a:defRPr/>
            </a:pPr>
            <a:endParaRPr lang="en-US" sz="1000" dirty="0">
              <a:cs typeface="Arial" charset="0"/>
            </a:endParaRPr>
          </a:p>
          <a:p>
            <a:pPr lvl="1" eaLnBrk="1" hangingPunct="1">
              <a:buFontTx/>
              <a:buNone/>
              <a:defRPr/>
            </a:pPr>
            <a:endParaRPr lang="en-US" sz="1800" dirty="0">
              <a:cs typeface="Arial" charset="0"/>
            </a:endParaRPr>
          </a:p>
        </p:txBody>
      </p:sp>
    </p:spTree>
    <p:extLst>
      <p:ext uri="{BB962C8B-B14F-4D97-AF65-F5344CB8AC3E}">
        <p14:creationId xmlns:p14="http://schemas.microsoft.com/office/powerpoint/2010/main" val="2101420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 in Action</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22</a:t>
            </a:fld>
            <a:endParaRPr lang="en-US"/>
          </a:p>
        </p:txBody>
      </p:sp>
      <p:sp>
        <p:nvSpPr>
          <p:cNvPr id="26" name="Rectangle 3"/>
          <p:cNvSpPr>
            <a:spLocks noChangeArrowheads="1"/>
          </p:cNvSpPr>
          <p:nvPr/>
        </p:nvSpPr>
        <p:spPr bwMode="auto">
          <a:xfrm>
            <a:off x="4691063" y="1054343"/>
            <a:ext cx="2178050" cy="769937"/>
          </a:xfrm>
          <a:prstGeom prst="rect">
            <a:avLst/>
          </a:prstGeom>
          <a:gradFill rotWithShape="1">
            <a:gsLst>
              <a:gs pos="0">
                <a:srgbClr val="EB8F00">
                  <a:shade val="70000"/>
                  <a:satMod val="120000"/>
                </a:srgbClr>
              </a:gs>
              <a:gs pos="35000">
                <a:srgbClr val="EB8F00">
                  <a:shade val="100000"/>
                  <a:satMod val="150000"/>
                </a:srgbClr>
              </a:gs>
              <a:gs pos="70000">
                <a:srgbClr val="EB8F00">
                  <a:tint val="100000"/>
                  <a:shade val="100000"/>
                  <a:satMod val="200000"/>
                  <a:greenMod val="100000"/>
                </a:srgbClr>
              </a:gs>
              <a:gs pos="100000">
                <a:srgbClr val="EB8F00">
                  <a:tint val="100000"/>
                  <a:shade val="100000"/>
                  <a:satMod val="250000"/>
                  <a:greenMod val="100000"/>
                </a:srgbClr>
              </a:gs>
            </a:gsLst>
            <a:lin ang="16200000" scaled="1"/>
          </a:gradFill>
          <a:ln>
            <a:noFill/>
            <a:headEnd/>
            <a:tailEnd/>
          </a:ln>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rgbClr val="EB8F00">
                <a:tint val="60000"/>
              </a:srgbClr>
            </a:contourClr>
          </a:sp3d>
        </p:spPr>
        <p:txBody>
          <a:bodyPr wrap="none" anchor="ctr"/>
          <a:lstStyle/>
          <a:p>
            <a:pPr marL="742950" marR="0" lvl="0" indent="-285750" algn="ctr"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2400" b="0" i="0" u="none" strike="noStrike" kern="0" cap="none" spc="0" normalizeH="0" baseline="0" noProof="0">
              <a:ln>
                <a:noFill/>
              </a:ln>
              <a:solidFill>
                <a:srgbClr val="E6682E"/>
              </a:solidFill>
              <a:effectLst/>
              <a:uLnTx/>
              <a:uFillTx/>
              <a:latin typeface="Century Gothic"/>
              <a:ea typeface="+mn-ea"/>
              <a:cs typeface="Arial" charset="0"/>
            </a:endParaRPr>
          </a:p>
        </p:txBody>
      </p:sp>
      <p:sp>
        <p:nvSpPr>
          <p:cNvPr id="27" name="Rectangle 4"/>
          <p:cNvSpPr>
            <a:spLocks noChangeArrowheads="1"/>
          </p:cNvSpPr>
          <p:nvPr/>
        </p:nvSpPr>
        <p:spPr bwMode="auto">
          <a:xfrm>
            <a:off x="4686300" y="1881430"/>
            <a:ext cx="2205038" cy="349250"/>
          </a:xfrm>
          <a:prstGeom prst="rect">
            <a:avLst/>
          </a:prstGeom>
          <a:gradFill rotWithShape="1">
            <a:gsLst>
              <a:gs pos="0">
                <a:srgbClr val="EB8F00">
                  <a:shade val="70000"/>
                  <a:satMod val="120000"/>
                </a:srgbClr>
              </a:gs>
              <a:gs pos="35000">
                <a:srgbClr val="EB8F00">
                  <a:shade val="100000"/>
                  <a:satMod val="150000"/>
                </a:srgbClr>
              </a:gs>
              <a:gs pos="70000">
                <a:srgbClr val="EB8F00">
                  <a:tint val="100000"/>
                  <a:shade val="100000"/>
                  <a:satMod val="200000"/>
                  <a:greenMod val="100000"/>
                </a:srgbClr>
              </a:gs>
              <a:gs pos="100000">
                <a:srgbClr val="EB8F00">
                  <a:tint val="100000"/>
                  <a:shade val="100000"/>
                  <a:satMod val="250000"/>
                  <a:greenMod val="100000"/>
                </a:srgbClr>
              </a:gs>
            </a:gsLst>
            <a:lin ang="16200000" scaled="1"/>
          </a:gradFill>
          <a:ln>
            <a:noFill/>
            <a:headEnd/>
            <a:tailEnd/>
          </a:ln>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rgbClr val="EB8F00">
                <a:tint val="60000"/>
              </a:srgbClr>
            </a:contourClr>
          </a:sp3d>
        </p:spPr>
        <p:txBody>
          <a:bodyPr wrap="none" anchor="ctr"/>
          <a:lstStyle/>
          <a:p>
            <a:pPr marL="742950" marR="0" lvl="0" indent="-285750" algn="ctr"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2400" b="0" i="0" u="none" strike="noStrike" kern="0" cap="none" spc="0" normalizeH="0" baseline="0" noProof="0">
              <a:ln>
                <a:noFill/>
              </a:ln>
              <a:solidFill>
                <a:srgbClr val="E6682E"/>
              </a:solidFill>
              <a:effectLst/>
              <a:uLnTx/>
              <a:uFillTx/>
              <a:latin typeface="Century Gothic"/>
              <a:ea typeface="+mn-ea"/>
              <a:cs typeface="Arial" charset="0"/>
            </a:endParaRPr>
          </a:p>
        </p:txBody>
      </p:sp>
      <p:sp>
        <p:nvSpPr>
          <p:cNvPr id="28" name="Rectangle 5"/>
          <p:cNvSpPr>
            <a:spLocks noChangeArrowheads="1"/>
          </p:cNvSpPr>
          <p:nvPr/>
        </p:nvSpPr>
        <p:spPr bwMode="auto">
          <a:xfrm>
            <a:off x="2290763" y="2676768"/>
            <a:ext cx="4789487" cy="1465262"/>
          </a:xfrm>
          <a:prstGeom prst="rect">
            <a:avLst/>
          </a:prstGeom>
          <a:gradFill rotWithShape="1">
            <a:gsLst>
              <a:gs pos="0">
                <a:srgbClr val="EB8F00">
                  <a:shade val="70000"/>
                  <a:satMod val="120000"/>
                </a:srgbClr>
              </a:gs>
              <a:gs pos="35000">
                <a:srgbClr val="EB8F00">
                  <a:shade val="100000"/>
                  <a:satMod val="150000"/>
                </a:srgbClr>
              </a:gs>
              <a:gs pos="70000">
                <a:srgbClr val="EB8F00">
                  <a:tint val="100000"/>
                  <a:shade val="100000"/>
                  <a:satMod val="200000"/>
                  <a:greenMod val="100000"/>
                </a:srgbClr>
              </a:gs>
              <a:gs pos="100000">
                <a:srgbClr val="EB8F00">
                  <a:tint val="100000"/>
                  <a:shade val="100000"/>
                  <a:satMod val="250000"/>
                  <a:greenMod val="100000"/>
                </a:srgbClr>
              </a:gs>
            </a:gsLst>
            <a:lin ang="16200000" scaled="1"/>
          </a:gradFill>
          <a:ln>
            <a:noFill/>
            <a:headEnd/>
            <a:tailEnd/>
          </a:ln>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rgbClr val="EB8F00">
                <a:tint val="60000"/>
              </a:srgbClr>
            </a:contourClr>
          </a:sp3d>
        </p:spPr>
        <p:txBody>
          <a:bodyPr wrap="none" anchor="ctr"/>
          <a:lstStyle/>
          <a:p>
            <a:pPr marL="0" marR="0" lvl="0" indent="0"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2400" b="0" i="0" u="none" strike="noStrike" kern="0" cap="none" spc="0" normalizeH="0" baseline="0" noProof="0" smtClean="0">
              <a:ln>
                <a:noFill/>
              </a:ln>
              <a:solidFill>
                <a:prstClr val="white"/>
              </a:solidFill>
              <a:effectLst/>
              <a:uLnTx/>
              <a:uFillTx/>
              <a:latin typeface="Century Gothic"/>
              <a:ea typeface="+mn-ea"/>
              <a:cs typeface="+mn-cs"/>
            </a:endParaRPr>
          </a:p>
        </p:txBody>
      </p:sp>
      <p:sp>
        <p:nvSpPr>
          <p:cNvPr id="29" name="Rectangle 6"/>
          <p:cNvSpPr>
            <a:spLocks noChangeArrowheads="1"/>
          </p:cNvSpPr>
          <p:nvPr/>
        </p:nvSpPr>
        <p:spPr bwMode="auto">
          <a:xfrm>
            <a:off x="3765550" y="5062780"/>
            <a:ext cx="1724025" cy="847725"/>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2400" b="0" i="0" u="none" strike="noStrike" kern="0" cap="none" spc="0" normalizeH="0" baseline="0" noProof="0" smtClean="0">
              <a:ln>
                <a:noFill/>
              </a:ln>
              <a:solidFill>
                <a:srgbClr val="CCCCCC"/>
              </a:solidFill>
              <a:effectLst/>
              <a:uLnTx/>
              <a:uFillTx/>
              <a:latin typeface="Century Gothic"/>
              <a:ea typeface="ＭＳ Ｐゴシック" charset="0"/>
              <a:cs typeface="ＭＳ Ｐゴシック" charset="0"/>
            </a:endParaRPr>
          </a:p>
        </p:txBody>
      </p:sp>
      <p:sp>
        <p:nvSpPr>
          <p:cNvPr id="30" name="AutoShape 7"/>
          <p:cNvSpPr>
            <a:spLocks noChangeArrowheads="1"/>
          </p:cNvSpPr>
          <p:nvPr/>
        </p:nvSpPr>
        <p:spPr bwMode="auto">
          <a:xfrm>
            <a:off x="1422400" y="4948480"/>
            <a:ext cx="1076325" cy="1143000"/>
          </a:xfrm>
          <a:prstGeom prst="flowChartMagneticDisk">
            <a:avLst/>
          </a:prstGeom>
          <a:noFill/>
          <a:ln w="9525">
            <a:solidFill>
              <a:sysClr val="windowText" lastClr="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2400" b="0" i="0" u="none" strike="noStrike" kern="0" cap="none" spc="0" normalizeH="0" baseline="0" noProof="0" smtClean="0">
              <a:ln>
                <a:noFill/>
              </a:ln>
              <a:solidFill>
                <a:srgbClr val="CCCCCC"/>
              </a:solidFill>
              <a:effectLst/>
              <a:uLnTx/>
              <a:uFillTx/>
              <a:latin typeface="Century Gothic"/>
              <a:ea typeface="ＭＳ Ｐゴシック" charset="0"/>
              <a:cs typeface="ＭＳ Ｐゴシック" charset="0"/>
            </a:endParaRPr>
          </a:p>
        </p:txBody>
      </p:sp>
      <p:sp>
        <p:nvSpPr>
          <p:cNvPr id="31" name="Text Box 8"/>
          <p:cNvSpPr txBox="1">
            <a:spLocks noChangeArrowheads="1"/>
          </p:cNvSpPr>
          <p:nvPr/>
        </p:nvSpPr>
        <p:spPr bwMode="auto">
          <a:xfrm>
            <a:off x="4870450" y="1314693"/>
            <a:ext cx="19895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defTabSz="914400" eaLnBrk="1" fontAlgn="base" hangingPunct="1">
              <a:spcBef>
                <a:spcPct val="20000"/>
              </a:spcBef>
              <a:spcAft>
                <a:spcPct val="0"/>
              </a:spcAft>
              <a:buClr>
                <a:srgbClr val="0000FF"/>
              </a:buClr>
              <a:buSzPct val="75000"/>
            </a:pPr>
            <a:r>
              <a:rPr lang="en-US" sz="1400">
                <a:solidFill>
                  <a:srgbClr val="3333FF"/>
                </a:solidFill>
                <a:latin typeface="Century Gothic"/>
              </a:rPr>
              <a:t>Application Program</a:t>
            </a:r>
          </a:p>
        </p:txBody>
      </p:sp>
      <p:sp>
        <p:nvSpPr>
          <p:cNvPr id="32" name="Text Box 9"/>
          <p:cNvSpPr txBox="1">
            <a:spLocks noChangeArrowheads="1"/>
          </p:cNvSpPr>
          <p:nvPr/>
        </p:nvSpPr>
        <p:spPr bwMode="auto">
          <a:xfrm>
            <a:off x="4883150" y="1905243"/>
            <a:ext cx="18133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defTabSz="914400" eaLnBrk="1" fontAlgn="base" hangingPunct="1">
              <a:spcBef>
                <a:spcPct val="20000"/>
              </a:spcBef>
              <a:spcAft>
                <a:spcPct val="0"/>
              </a:spcAft>
              <a:buClr>
                <a:srgbClr val="0000FF"/>
              </a:buClr>
              <a:buSzPct val="75000"/>
            </a:pPr>
            <a:r>
              <a:rPr lang="en-US" sz="1400">
                <a:solidFill>
                  <a:srgbClr val="3333FF"/>
                </a:solidFill>
                <a:latin typeface="Century Gothic"/>
              </a:rPr>
              <a:t>Standard C Library</a:t>
            </a:r>
          </a:p>
        </p:txBody>
      </p:sp>
      <p:sp>
        <p:nvSpPr>
          <p:cNvPr id="33" name="Text Box 10"/>
          <p:cNvSpPr txBox="1">
            <a:spLocks noChangeArrowheads="1"/>
          </p:cNvSpPr>
          <p:nvPr/>
        </p:nvSpPr>
        <p:spPr bwMode="auto">
          <a:xfrm>
            <a:off x="3197225" y="3248268"/>
            <a:ext cx="17345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defTabSz="914400" eaLnBrk="1" fontAlgn="base" hangingPunct="1">
              <a:spcBef>
                <a:spcPct val="20000"/>
              </a:spcBef>
              <a:spcAft>
                <a:spcPct val="0"/>
              </a:spcAft>
              <a:buClr>
                <a:srgbClr val="0000FF"/>
              </a:buClr>
              <a:buSzPct val="75000"/>
            </a:pPr>
            <a:r>
              <a:rPr lang="en-US" sz="1400">
                <a:solidFill>
                  <a:srgbClr val="3333FF"/>
                </a:solidFill>
                <a:latin typeface="Century Gothic"/>
              </a:rPr>
              <a:t>Operating System</a:t>
            </a:r>
          </a:p>
        </p:txBody>
      </p:sp>
      <p:sp>
        <p:nvSpPr>
          <p:cNvPr id="34" name="Text Box 11"/>
          <p:cNvSpPr txBox="1">
            <a:spLocks noChangeArrowheads="1"/>
          </p:cNvSpPr>
          <p:nvPr/>
        </p:nvSpPr>
        <p:spPr bwMode="auto">
          <a:xfrm>
            <a:off x="3857625" y="5178668"/>
            <a:ext cx="1715985"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defTabSz="914400" eaLnBrk="1" fontAlgn="base" hangingPunct="1">
              <a:spcBef>
                <a:spcPct val="20000"/>
              </a:spcBef>
              <a:spcAft>
                <a:spcPct val="0"/>
              </a:spcAft>
              <a:buClr>
                <a:srgbClr val="0000FF"/>
              </a:buClr>
              <a:buSzPct val="75000"/>
            </a:pPr>
            <a:r>
              <a:rPr lang="en-US" sz="1400">
                <a:solidFill>
                  <a:srgbClr val="3333FF"/>
                </a:solidFill>
                <a:latin typeface="Century Gothic"/>
              </a:rPr>
              <a:t>Hardware Device</a:t>
            </a:r>
          </a:p>
          <a:p>
            <a:pPr defTabSz="914400" eaLnBrk="1" fontAlgn="base" hangingPunct="1">
              <a:spcBef>
                <a:spcPct val="20000"/>
              </a:spcBef>
              <a:spcAft>
                <a:spcPct val="0"/>
              </a:spcAft>
              <a:buClr>
                <a:srgbClr val="0000FF"/>
              </a:buClr>
              <a:buSzPct val="75000"/>
            </a:pPr>
            <a:r>
              <a:rPr lang="en-US" sz="1400">
                <a:solidFill>
                  <a:srgbClr val="3333FF"/>
                </a:solidFill>
                <a:latin typeface="Century Gothic"/>
              </a:rPr>
              <a:t>          Driver</a:t>
            </a:r>
          </a:p>
        </p:txBody>
      </p:sp>
      <p:sp>
        <p:nvSpPr>
          <p:cNvPr id="35" name="Text Box 12"/>
          <p:cNvSpPr txBox="1">
            <a:spLocks noChangeArrowheads="1"/>
          </p:cNvSpPr>
          <p:nvPr/>
        </p:nvSpPr>
        <p:spPr bwMode="auto">
          <a:xfrm>
            <a:off x="1467659" y="5334243"/>
            <a:ext cx="1047720"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defTabSz="914400" eaLnBrk="1" fontAlgn="base" hangingPunct="1">
              <a:spcBef>
                <a:spcPct val="20000"/>
              </a:spcBef>
              <a:spcAft>
                <a:spcPct val="0"/>
              </a:spcAft>
              <a:buClr>
                <a:srgbClr val="0000FF"/>
              </a:buClr>
              <a:buSzPct val="75000"/>
            </a:pPr>
            <a:r>
              <a:rPr lang="en-US" sz="1400">
                <a:solidFill>
                  <a:srgbClr val="3333FF"/>
                </a:solidFill>
                <a:latin typeface="Century Gothic"/>
              </a:rPr>
              <a:t>Hardware </a:t>
            </a:r>
          </a:p>
          <a:p>
            <a:pPr algn="ctr" defTabSz="914400" eaLnBrk="1" fontAlgn="base" hangingPunct="1">
              <a:spcBef>
                <a:spcPct val="20000"/>
              </a:spcBef>
              <a:spcAft>
                <a:spcPct val="0"/>
              </a:spcAft>
              <a:buClr>
                <a:srgbClr val="0000FF"/>
              </a:buClr>
              <a:buSzPct val="75000"/>
            </a:pPr>
            <a:r>
              <a:rPr lang="en-US" sz="1400">
                <a:solidFill>
                  <a:srgbClr val="3333FF"/>
                </a:solidFill>
                <a:latin typeface="Century Gothic"/>
              </a:rPr>
              <a:t>Device</a:t>
            </a:r>
          </a:p>
        </p:txBody>
      </p:sp>
      <p:grpSp>
        <p:nvGrpSpPr>
          <p:cNvPr id="36" name="Group 13"/>
          <p:cNvGrpSpPr>
            <a:grpSpLocks/>
          </p:cNvGrpSpPr>
          <p:nvPr/>
        </p:nvGrpSpPr>
        <p:grpSpPr bwMode="auto">
          <a:xfrm>
            <a:off x="2565400" y="5310430"/>
            <a:ext cx="1152525" cy="276225"/>
            <a:chOff x="1224" y="3204"/>
            <a:chExt cx="726" cy="174"/>
          </a:xfrm>
        </p:grpSpPr>
        <p:sp>
          <p:nvSpPr>
            <p:cNvPr id="37" name="Line 14"/>
            <p:cNvSpPr>
              <a:spLocks noChangeShapeType="1"/>
            </p:cNvSpPr>
            <p:nvPr/>
          </p:nvSpPr>
          <p:spPr bwMode="auto">
            <a:xfrm>
              <a:off x="1236" y="3204"/>
              <a:ext cx="714" cy="0"/>
            </a:xfrm>
            <a:prstGeom prst="line">
              <a:avLst/>
            </a:prstGeom>
            <a:noFill/>
            <a:ln w="63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1600" b="0" i="0" u="none" strike="noStrike" kern="0" cap="none" spc="0" normalizeH="0" baseline="0" noProof="0" smtClean="0">
                <a:ln>
                  <a:noFill/>
                </a:ln>
                <a:solidFill>
                  <a:srgbClr val="CCCCCC"/>
                </a:solidFill>
                <a:effectLst/>
                <a:uLnTx/>
                <a:uFillTx/>
                <a:latin typeface="Century Gothic"/>
                <a:ea typeface="ＭＳ Ｐゴシック" charset="0"/>
                <a:cs typeface="ＭＳ Ｐゴシック" charset="0"/>
              </a:endParaRPr>
            </a:p>
          </p:txBody>
        </p:sp>
        <p:sp>
          <p:nvSpPr>
            <p:cNvPr id="38" name="Line 15"/>
            <p:cNvSpPr>
              <a:spLocks noChangeShapeType="1"/>
            </p:cNvSpPr>
            <p:nvPr/>
          </p:nvSpPr>
          <p:spPr bwMode="auto">
            <a:xfrm flipH="1">
              <a:off x="1224" y="3378"/>
              <a:ext cx="714" cy="0"/>
            </a:xfrm>
            <a:prstGeom prst="line">
              <a:avLst/>
            </a:prstGeom>
            <a:noFill/>
            <a:ln w="63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1600" b="0" i="0" u="none" strike="noStrike" kern="0" cap="none" spc="0" normalizeH="0" baseline="0" noProof="0" smtClean="0">
                <a:ln>
                  <a:noFill/>
                </a:ln>
                <a:solidFill>
                  <a:srgbClr val="CCCCCC"/>
                </a:solidFill>
                <a:effectLst/>
                <a:uLnTx/>
                <a:uFillTx/>
                <a:latin typeface="Century Gothic"/>
                <a:ea typeface="ＭＳ Ｐゴシック" charset="0"/>
                <a:cs typeface="ＭＳ Ｐゴシック" charset="0"/>
              </a:endParaRPr>
            </a:p>
          </p:txBody>
        </p:sp>
      </p:grpSp>
      <p:grpSp>
        <p:nvGrpSpPr>
          <p:cNvPr id="39" name="Group 16"/>
          <p:cNvGrpSpPr>
            <a:grpSpLocks/>
          </p:cNvGrpSpPr>
          <p:nvPr/>
        </p:nvGrpSpPr>
        <p:grpSpPr bwMode="auto">
          <a:xfrm rot="-5400000">
            <a:off x="4179888" y="4476992"/>
            <a:ext cx="838200" cy="276225"/>
            <a:chOff x="1224" y="3204"/>
            <a:chExt cx="726" cy="174"/>
          </a:xfrm>
        </p:grpSpPr>
        <p:sp>
          <p:nvSpPr>
            <p:cNvPr id="40" name="Line 17"/>
            <p:cNvSpPr>
              <a:spLocks noChangeShapeType="1"/>
            </p:cNvSpPr>
            <p:nvPr/>
          </p:nvSpPr>
          <p:spPr bwMode="auto">
            <a:xfrm>
              <a:off x="1236" y="3204"/>
              <a:ext cx="714" cy="0"/>
            </a:xfrm>
            <a:prstGeom prst="line">
              <a:avLst/>
            </a:prstGeom>
            <a:noFill/>
            <a:ln w="63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1600" b="0" i="0" u="none" strike="noStrike" kern="0" cap="none" spc="0" normalizeH="0" baseline="0" noProof="0" smtClean="0">
                <a:ln>
                  <a:noFill/>
                </a:ln>
                <a:solidFill>
                  <a:srgbClr val="CCCCCC"/>
                </a:solidFill>
                <a:effectLst/>
                <a:uLnTx/>
                <a:uFillTx/>
                <a:latin typeface="Century Gothic"/>
                <a:ea typeface="ＭＳ Ｐゴシック" charset="0"/>
                <a:cs typeface="ＭＳ Ｐゴシック" charset="0"/>
              </a:endParaRPr>
            </a:p>
          </p:txBody>
        </p:sp>
        <p:sp>
          <p:nvSpPr>
            <p:cNvPr id="41" name="Line 18"/>
            <p:cNvSpPr>
              <a:spLocks noChangeShapeType="1"/>
            </p:cNvSpPr>
            <p:nvPr/>
          </p:nvSpPr>
          <p:spPr bwMode="auto">
            <a:xfrm flipH="1">
              <a:off x="1224" y="3378"/>
              <a:ext cx="714" cy="0"/>
            </a:xfrm>
            <a:prstGeom prst="line">
              <a:avLst/>
            </a:prstGeom>
            <a:noFill/>
            <a:ln w="63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1600" b="0" i="0" u="none" strike="noStrike" kern="0" cap="none" spc="0" normalizeH="0" baseline="0" noProof="0" smtClean="0">
                <a:ln>
                  <a:noFill/>
                </a:ln>
                <a:solidFill>
                  <a:srgbClr val="CCCCCC"/>
                </a:solidFill>
                <a:effectLst/>
                <a:uLnTx/>
                <a:uFillTx/>
                <a:latin typeface="Century Gothic"/>
                <a:ea typeface="ＭＳ Ｐゴシック" charset="0"/>
                <a:cs typeface="ＭＳ Ｐゴシック" charset="0"/>
              </a:endParaRPr>
            </a:p>
          </p:txBody>
        </p:sp>
      </p:grpSp>
      <p:sp>
        <p:nvSpPr>
          <p:cNvPr id="42" name="Line 19"/>
          <p:cNvSpPr>
            <a:spLocks noChangeShapeType="1"/>
          </p:cNvSpPr>
          <p:nvPr/>
        </p:nvSpPr>
        <p:spPr bwMode="auto">
          <a:xfrm rot="16200000" flipH="1">
            <a:off x="5520531" y="2433087"/>
            <a:ext cx="395287" cy="0"/>
          </a:xfrm>
          <a:prstGeom prst="line">
            <a:avLst/>
          </a:prstGeom>
          <a:noFill/>
          <a:ln w="63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1600" b="0" i="0" u="none" strike="noStrike" kern="0" cap="none" spc="0" normalizeH="0" baseline="0" noProof="0" smtClean="0">
              <a:ln>
                <a:noFill/>
              </a:ln>
              <a:solidFill>
                <a:srgbClr val="CCCCCC"/>
              </a:solidFill>
              <a:effectLst/>
              <a:uLnTx/>
              <a:uFillTx/>
              <a:latin typeface="Century Gothic"/>
              <a:ea typeface="ＭＳ Ｐゴシック" charset="0"/>
              <a:cs typeface="ＭＳ Ｐゴシック" charset="0"/>
            </a:endParaRPr>
          </a:p>
        </p:txBody>
      </p:sp>
      <p:sp>
        <p:nvSpPr>
          <p:cNvPr id="43" name="Text Box 20"/>
          <p:cNvSpPr txBox="1">
            <a:spLocks noChangeArrowheads="1"/>
          </p:cNvSpPr>
          <p:nvPr/>
        </p:nvSpPr>
        <p:spPr bwMode="auto">
          <a:xfrm>
            <a:off x="5749925" y="2292593"/>
            <a:ext cx="4502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defTabSz="914400" eaLnBrk="1" fontAlgn="base" hangingPunct="1">
              <a:spcBef>
                <a:spcPct val="20000"/>
              </a:spcBef>
              <a:spcAft>
                <a:spcPct val="0"/>
              </a:spcAft>
              <a:buClr>
                <a:srgbClr val="0000FF"/>
              </a:buClr>
              <a:buSzPct val="75000"/>
            </a:pPr>
            <a:r>
              <a:rPr lang="en-US" sz="1400" b="1" dirty="0" err="1">
                <a:solidFill>
                  <a:srgbClr val="3333FF"/>
                </a:solidFill>
                <a:latin typeface="Century Gothic"/>
              </a:rPr>
              <a:t>swi</a:t>
            </a:r>
            <a:endParaRPr lang="en-US" sz="1400" b="1" dirty="0">
              <a:solidFill>
                <a:srgbClr val="3333FF"/>
              </a:solidFill>
              <a:latin typeface="Century Gothic"/>
            </a:endParaRPr>
          </a:p>
        </p:txBody>
      </p:sp>
      <p:sp>
        <p:nvSpPr>
          <p:cNvPr id="44" name="Freeform 21"/>
          <p:cNvSpPr>
            <a:spLocks/>
          </p:cNvSpPr>
          <p:nvPr/>
        </p:nvSpPr>
        <p:spPr bwMode="auto">
          <a:xfrm>
            <a:off x="6889750" y="1319455"/>
            <a:ext cx="550863" cy="676275"/>
          </a:xfrm>
          <a:custGeom>
            <a:avLst/>
            <a:gdLst>
              <a:gd name="T0" fmla="*/ 0 w 347"/>
              <a:gd name="T1" fmla="*/ 0 h 426"/>
              <a:gd name="T2" fmla="*/ 2147483647 w 347"/>
              <a:gd name="T3" fmla="*/ 2147483647 h 426"/>
              <a:gd name="T4" fmla="*/ 2147483647 w 347"/>
              <a:gd name="T5" fmla="*/ 2147483647 h 426"/>
              <a:gd name="T6" fmla="*/ 0 60000 65536"/>
              <a:gd name="T7" fmla="*/ 0 60000 65536"/>
              <a:gd name="T8" fmla="*/ 0 60000 65536"/>
              <a:gd name="T9" fmla="*/ 0 w 347"/>
              <a:gd name="T10" fmla="*/ 0 h 426"/>
              <a:gd name="T11" fmla="*/ 347 w 347"/>
              <a:gd name="T12" fmla="*/ 426 h 426"/>
            </a:gdLst>
            <a:ahLst/>
            <a:cxnLst>
              <a:cxn ang="T6">
                <a:pos x="T0" y="T1"/>
              </a:cxn>
              <a:cxn ang="T7">
                <a:pos x="T2" y="T3"/>
              </a:cxn>
              <a:cxn ang="T8">
                <a:pos x="T4" y="T5"/>
              </a:cxn>
            </a:cxnLst>
            <a:rect l="T9" t="T10" r="T11" b="T12"/>
            <a:pathLst>
              <a:path w="347" h="426">
                <a:moveTo>
                  <a:pt x="0" y="0"/>
                </a:moveTo>
                <a:cubicBezTo>
                  <a:pt x="168" y="72"/>
                  <a:pt x="337" y="145"/>
                  <a:pt x="342" y="216"/>
                </a:cubicBezTo>
                <a:cubicBezTo>
                  <a:pt x="347" y="287"/>
                  <a:pt x="84" y="390"/>
                  <a:pt x="30" y="426"/>
                </a:cubicBezTo>
              </a:path>
            </a:pathLst>
          </a:custGeom>
          <a:noFill/>
          <a:ln w="9525">
            <a:solidFill>
              <a:sysClr val="windowText" lastClr="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base" latinLnBrk="0" hangingPunct="1">
              <a:lnSpc>
                <a:spcPct val="100000"/>
              </a:lnSpc>
              <a:spcBef>
                <a:spcPct val="20000"/>
              </a:spcBef>
              <a:spcAft>
                <a:spcPct val="0"/>
              </a:spcAft>
              <a:buClr>
                <a:srgbClr val="0000FF"/>
              </a:buClr>
              <a:buSzPct val="75000"/>
              <a:buFontTx/>
              <a:buChar char="–"/>
              <a:tabLst/>
              <a:defRPr/>
            </a:pPr>
            <a:endParaRPr kumimoji="0" lang="en-US" sz="1600" b="0" i="0" u="none" strike="noStrike" kern="0" cap="none" spc="0" normalizeH="0" baseline="0" noProof="0" smtClean="0">
              <a:ln>
                <a:noFill/>
              </a:ln>
              <a:solidFill>
                <a:srgbClr val="CCCCCC"/>
              </a:solidFill>
              <a:effectLst/>
              <a:uLnTx/>
              <a:uFillTx/>
              <a:latin typeface="Century Gothic"/>
              <a:ea typeface="ＭＳ Ｐゴシック" charset="0"/>
              <a:cs typeface="ＭＳ Ｐゴシック" charset="0"/>
            </a:endParaRPr>
          </a:p>
        </p:txBody>
      </p:sp>
      <p:sp>
        <p:nvSpPr>
          <p:cNvPr id="45" name="Text Box 22"/>
          <p:cNvSpPr txBox="1">
            <a:spLocks noChangeArrowheads="1"/>
          </p:cNvSpPr>
          <p:nvPr/>
        </p:nvSpPr>
        <p:spPr bwMode="auto">
          <a:xfrm>
            <a:off x="7454900" y="1511543"/>
            <a:ext cx="7891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defTabSz="914400" eaLnBrk="1" fontAlgn="base" hangingPunct="1">
              <a:spcBef>
                <a:spcPct val="20000"/>
              </a:spcBef>
              <a:spcAft>
                <a:spcPct val="0"/>
              </a:spcAft>
              <a:buClr>
                <a:srgbClr val="0000FF"/>
              </a:buClr>
              <a:buSzPct val="75000"/>
            </a:pPr>
            <a:r>
              <a:rPr lang="en-US" sz="1400">
                <a:solidFill>
                  <a:srgbClr val="3333FF"/>
                </a:solidFill>
                <a:latin typeface="Century Gothic"/>
              </a:rPr>
              <a:t>fread()</a:t>
            </a:r>
          </a:p>
        </p:txBody>
      </p:sp>
      <p:pic>
        <p:nvPicPr>
          <p:cNvPr id="46" name="Picture 1" descr="BU005259.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3700" y="2943468"/>
            <a:ext cx="1217613"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9033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dirty="0"/>
              <a:t>SWI Instruction Format </a:t>
            </a:r>
          </a:p>
        </p:txBody>
      </p:sp>
      <p:sp>
        <p:nvSpPr>
          <p:cNvPr id="24578" name="Rectangle 3"/>
          <p:cNvSpPr>
            <a:spLocks noGrp="1" noChangeArrowheads="1"/>
          </p:cNvSpPr>
          <p:nvPr>
            <p:ph idx="1"/>
          </p:nvPr>
        </p:nvSpPr>
        <p:spPr/>
        <p:txBody>
          <a:bodyPr>
            <a:normAutofit/>
          </a:bodyPr>
          <a:lstStyle/>
          <a:p>
            <a:r>
              <a:rPr lang="en-US" sz="1800" dirty="0" smtClean="0"/>
              <a:t>Example</a:t>
            </a:r>
            <a:r>
              <a:rPr lang="en-US" sz="1800" dirty="0"/>
              <a:t>: SWI 0x18</a:t>
            </a:r>
          </a:p>
          <a:p>
            <a:pPr lvl="1" eaLnBrk="1" hangingPunct="1"/>
            <a:r>
              <a:rPr lang="en-US" sz="1600" dirty="0">
                <a:cs typeface="Arial" charset="0"/>
              </a:rPr>
              <a:t>The number identifies the handler to be called </a:t>
            </a:r>
          </a:p>
          <a:p>
            <a:pPr lvl="1" eaLnBrk="1" hangingPunct="1"/>
            <a:r>
              <a:rPr lang="en-US" sz="1600" dirty="0">
                <a:cs typeface="Arial" charset="0"/>
              </a:rPr>
              <a:t>Example 0x18 could refer to a SWI handler that reads key input whereas 0x19 could refer to a SWI handler that outputs a char etc. </a:t>
            </a:r>
            <a:r>
              <a:rPr lang="en-US" sz="1600" dirty="0" smtClean="0">
                <a:cs typeface="Arial" charset="0"/>
              </a:rPr>
              <a:t>…</a:t>
            </a:r>
          </a:p>
          <a:p>
            <a:pPr lvl="1" eaLnBrk="1" hangingPunct="1"/>
            <a:endParaRPr lang="en-US" sz="1600" dirty="0">
              <a:cs typeface="Arial" charset="0"/>
            </a:endParaRPr>
          </a:p>
          <a:p>
            <a:pPr eaLnBrk="1" hangingPunct="1"/>
            <a:r>
              <a:rPr lang="en-US" sz="1800" dirty="0"/>
              <a:t>The last 24-bits of the SWI instruction contain the SWI number </a:t>
            </a:r>
          </a:p>
          <a:p>
            <a:pPr eaLnBrk="1" hangingPunct="1"/>
            <a:endParaRPr lang="en-US" sz="1800" dirty="0"/>
          </a:p>
          <a:p>
            <a:pPr eaLnBrk="1" hangingPunct="1"/>
            <a:endParaRPr lang="en-US" sz="1800" dirty="0"/>
          </a:p>
          <a:p>
            <a:pPr eaLnBrk="1" hangingPunct="1"/>
            <a:endParaRPr lang="en-US" sz="1800" dirty="0"/>
          </a:p>
          <a:p>
            <a:pPr lvl="1" eaLnBrk="1" hangingPunct="1">
              <a:buFontTx/>
              <a:buNone/>
            </a:pPr>
            <a:r>
              <a:rPr lang="en-US" sz="1600" dirty="0">
                <a:cs typeface="Arial" charset="0"/>
              </a:rPr>
              <a:t> </a:t>
            </a:r>
          </a:p>
        </p:txBody>
      </p:sp>
      <p:grpSp>
        <p:nvGrpSpPr>
          <p:cNvPr id="24579" name="Group 4"/>
          <p:cNvGrpSpPr>
            <a:grpSpLocks/>
          </p:cNvGrpSpPr>
          <p:nvPr/>
        </p:nvGrpSpPr>
        <p:grpSpPr bwMode="auto">
          <a:xfrm>
            <a:off x="1463674" y="3882460"/>
            <a:ext cx="6051550" cy="1308099"/>
            <a:chOff x="922" y="1747"/>
            <a:chExt cx="3812" cy="824"/>
          </a:xfrm>
        </p:grpSpPr>
        <p:sp>
          <p:nvSpPr>
            <p:cNvPr id="24581" name="Rectangle 5"/>
            <p:cNvSpPr>
              <a:spLocks noChangeArrowheads="1"/>
            </p:cNvSpPr>
            <p:nvPr/>
          </p:nvSpPr>
          <p:spPr bwMode="auto">
            <a:xfrm>
              <a:off x="1920" y="1920"/>
              <a:ext cx="2784" cy="288"/>
            </a:xfrm>
            <a:prstGeom prst="rect">
              <a:avLst/>
            </a:prstGeom>
            <a:solidFill>
              <a:srgbClr val="FFFFFF"/>
            </a:solidFill>
            <a:ln w="19050">
              <a:solidFill>
                <a:srgbClr val="003399"/>
              </a:solidFill>
              <a:miter lim="800000"/>
              <a:headEnd/>
              <a:tailEnd/>
            </a:ln>
          </p:spPr>
          <p:txBody>
            <a:bodyPr wrap="none" anchor="ctr"/>
            <a:lstStyle/>
            <a:p>
              <a:pPr algn="ctr" eaLnBrk="0" hangingPunct="0">
                <a:spcBef>
                  <a:spcPct val="0"/>
                </a:spcBef>
                <a:buClrTx/>
                <a:buSzTx/>
                <a:buFontTx/>
                <a:buNone/>
              </a:pPr>
              <a:r>
                <a:rPr lang="en-US" sz="1600">
                  <a:solidFill>
                    <a:srgbClr val="000000"/>
                  </a:solidFill>
                  <a:latin typeface="+mn-lt"/>
                </a:rPr>
                <a:t>24-bit SWI number</a:t>
              </a:r>
            </a:p>
          </p:txBody>
        </p:sp>
        <p:sp>
          <p:nvSpPr>
            <p:cNvPr id="24582" name="Rectangle 6"/>
            <p:cNvSpPr>
              <a:spLocks noChangeArrowheads="1"/>
            </p:cNvSpPr>
            <p:nvPr/>
          </p:nvSpPr>
          <p:spPr bwMode="auto">
            <a:xfrm>
              <a:off x="1440" y="1920"/>
              <a:ext cx="480" cy="288"/>
            </a:xfrm>
            <a:prstGeom prst="rect">
              <a:avLst/>
            </a:prstGeom>
            <a:solidFill>
              <a:srgbClr val="FFFFFF"/>
            </a:solidFill>
            <a:ln w="19050">
              <a:solidFill>
                <a:srgbClr val="003399"/>
              </a:solidFill>
              <a:miter lim="800000"/>
              <a:headEnd/>
              <a:tailEnd/>
            </a:ln>
          </p:spPr>
          <p:txBody>
            <a:bodyPr wrap="none" anchor="ctr"/>
            <a:lstStyle/>
            <a:p>
              <a:pPr algn="ctr" eaLnBrk="0" hangingPunct="0">
                <a:spcBef>
                  <a:spcPct val="0"/>
                </a:spcBef>
                <a:buClrTx/>
                <a:buSzTx/>
                <a:buFontTx/>
                <a:buNone/>
              </a:pPr>
              <a:r>
                <a:rPr lang="en-US" sz="1400">
                  <a:solidFill>
                    <a:srgbClr val="000000"/>
                  </a:solidFill>
                  <a:latin typeface="+mn-lt"/>
                </a:rPr>
                <a:t>1 1 1 1</a:t>
              </a:r>
              <a:endParaRPr lang="en-US" sz="2400">
                <a:solidFill>
                  <a:srgbClr val="000000"/>
                </a:solidFill>
                <a:latin typeface="+mn-lt"/>
              </a:endParaRPr>
            </a:p>
          </p:txBody>
        </p:sp>
        <p:sp>
          <p:nvSpPr>
            <p:cNvPr id="24583" name="Rectangle 7"/>
            <p:cNvSpPr>
              <a:spLocks noChangeArrowheads="1"/>
            </p:cNvSpPr>
            <p:nvPr/>
          </p:nvSpPr>
          <p:spPr bwMode="auto">
            <a:xfrm>
              <a:off x="960" y="1920"/>
              <a:ext cx="480" cy="288"/>
            </a:xfrm>
            <a:prstGeom prst="rect">
              <a:avLst/>
            </a:prstGeom>
            <a:solidFill>
              <a:srgbClr val="FFFFFF"/>
            </a:solidFill>
            <a:ln w="19050">
              <a:solidFill>
                <a:srgbClr val="003399"/>
              </a:solidFill>
              <a:miter lim="800000"/>
              <a:headEnd/>
              <a:tailEnd/>
            </a:ln>
          </p:spPr>
          <p:txBody>
            <a:bodyPr wrap="none" anchor="ctr"/>
            <a:lstStyle/>
            <a:p>
              <a:pPr algn="ctr" eaLnBrk="0" hangingPunct="0">
                <a:spcBef>
                  <a:spcPct val="0"/>
                </a:spcBef>
                <a:buClrTx/>
                <a:buSzTx/>
                <a:buFontTx/>
                <a:buNone/>
              </a:pPr>
              <a:r>
                <a:rPr lang="en-US" sz="1400">
                  <a:solidFill>
                    <a:srgbClr val="000000"/>
                  </a:solidFill>
                  <a:latin typeface="+mn-lt"/>
                </a:rPr>
                <a:t>cond</a:t>
              </a:r>
              <a:endParaRPr lang="en-US" sz="2400">
                <a:solidFill>
                  <a:srgbClr val="000000"/>
                </a:solidFill>
                <a:latin typeface="+mn-lt"/>
              </a:endParaRPr>
            </a:p>
          </p:txBody>
        </p:sp>
        <p:sp>
          <p:nvSpPr>
            <p:cNvPr id="24584" name="Text Box 8"/>
            <p:cNvSpPr txBox="1">
              <a:spLocks noChangeArrowheads="1"/>
            </p:cNvSpPr>
            <p:nvPr/>
          </p:nvSpPr>
          <p:spPr bwMode="auto">
            <a:xfrm>
              <a:off x="4564" y="1747"/>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000000"/>
                  </a:solidFill>
                  <a:latin typeface="+mn-lt"/>
                </a:rPr>
                <a:t>0</a:t>
              </a:r>
            </a:p>
          </p:txBody>
        </p:sp>
        <p:sp>
          <p:nvSpPr>
            <p:cNvPr id="24585" name="Text Box 9"/>
            <p:cNvSpPr txBox="1">
              <a:spLocks noChangeArrowheads="1"/>
            </p:cNvSpPr>
            <p:nvPr/>
          </p:nvSpPr>
          <p:spPr bwMode="auto">
            <a:xfrm>
              <a:off x="1878" y="1747"/>
              <a:ext cx="2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000000"/>
                  </a:solidFill>
                  <a:latin typeface="+mn-lt"/>
                </a:rPr>
                <a:t>23</a:t>
              </a:r>
            </a:p>
          </p:txBody>
        </p:sp>
        <p:sp>
          <p:nvSpPr>
            <p:cNvPr id="24586" name="Text Box 10"/>
            <p:cNvSpPr txBox="1">
              <a:spLocks noChangeArrowheads="1"/>
            </p:cNvSpPr>
            <p:nvPr/>
          </p:nvSpPr>
          <p:spPr bwMode="auto">
            <a:xfrm>
              <a:off x="1734" y="1747"/>
              <a:ext cx="2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000000"/>
                  </a:solidFill>
                  <a:latin typeface="+mn-lt"/>
                </a:rPr>
                <a:t>24</a:t>
              </a:r>
            </a:p>
          </p:txBody>
        </p:sp>
        <p:sp>
          <p:nvSpPr>
            <p:cNvPr id="24587" name="Text Box 11"/>
            <p:cNvSpPr txBox="1">
              <a:spLocks noChangeArrowheads="1"/>
            </p:cNvSpPr>
            <p:nvPr/>
          </p:nvSpPr>
          <p:spPr bwMode="auto">
            <a:xfrm>
              <a:off x="1399" y="1747"/>
              <a:ext cx="22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000000"/>
                  </a:solidFill>
                  <a:latin typeface="+mn-lt"/>
                </a:rPr>
                <a:t>27</a:t>
              </a:r>
            </a:p>
          </p:txBody>
        </p:sp>
        <p:sp>
          <p:nvSpPr>
            <p:cNvPr id="24588" name="Text Box 12"/>
            <p:cNvSpPr txBox="1">
              <a:spLocks noChangeArrowheads="1"/>
            </p:cNvSpPr>
            <p:nvPr/>
          </p:nvSpPr>
          <p:spPr bwMode="auto">
            <a:xfrm>
              <a:off x="922" y="1747"/>
              <a:ext cx="2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000000"/>
                  </a:solidFill>
                  <a:latin typeface="+mn-lt"/>
                </a:rPr>
                <a:t>31</a:t>
              </a:r>
            </a:p>
          </p:txBody>
        </p:sp>
        <p:sp>
          <p:nvSpPr>
            <p:cNvPr id="24589" name="Text Box 13"/>
            <p:cNvSpPr txBox="1">
              <a:spLocks noChangeArrowheads="1"/>
            </p:cNvSpPr>
            <p:nvPr/>
          </p:nvSpPr>
          <p:spPr bwMode="auto">
            <a:xfrm>
              <a:off x="1258" y="1747"/>
              <a:ext cx="2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000000"/>
                  </a:solidFill>
                  <a:latin typeface="+mn-lt"/>
                </a:rPr>
                <a:t>28</a:t>
              </a:r>
            </a:p>
          </p:txBody>
        </p:sp>
        <p:sp>
          <p:nvSpPr>
            <p:cNvPr id="24590" name="Text Box 14"/>
            <p:cNvSpPr txBox="1">
              <a:spLocks noChangeArrowheads="1"/>
            </p:cNvSpPr>
            <p:nvPr/>
          </p:nvSpPr>
          <p:spPr bwMode="auto">
            <a:xfrm>
              <a:off x="2610" y="2338"/>
              <a:ext cx="9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800" dirty="0">
                  <a:solidFill>
                    <a:schemeClr val="accent1">
                      <a:lumMod val="60000"/>
                      <a:lumOff val="40000"/>
                    </a:schemeClr>
                  </a:solidFill>
                  <a:latin typeface="+mn-lt"/>
                </a:rPr>
                <a:t>SWI number</a:t>
              </a:r>
            </a:p>
          </p:txBody>
        </p:sp>
        <p:sp>
          <p:nvSpPr>
            <p:cNvPr id="24591" name="Line 15"/>
            <p:cNvSpPr>
              <a:spLocks noChangeShapeType="1"/>
            </p:cNvSpPr>
            <p:nvPr/>
          </p:nvSpPr>
          <p:spPr bwMode="auto">
            <a:xfrm flipV="1">
              <a:off x="3120" y="2201"/>
              <a:ext cx="0" cy="175"/>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mn-lt"/>
              </a:endParaRPr>
            </a:p>
          </p:txBody>
        </p:sp>
      </p:grpSp>
      <p:sp>
        <p:nvSpPr>
          <p:cNvPr id="24580" name="Rectangle 16"/>
          <p:cNvSpPr>
            <a:spLocks noChangeArrowheads="1"/>
          </p:cNvSpPr>
          <p:nvPr/>
        </p:nvSpPr>
        <p:spPr bwMode="auto">
          <a:xfrm>
            <a:off x="60325" y="3449638"/>
            <a:ext cx="9067800"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ClrTx/>
              <a:buSzTx/>
              <a:buFontTx/>
              <a:buChar char="•"/>
            </a:pPr>
            <a:endParaRPr lang="en-US" sz="1800" dirty="0">
              <a:solidFill>
                <a:schemeClr val="tx1"/>
              </a:solidFill>
            </a:endParaRPr>
          </a:p>
          <a:p>
            <a:pPr marL="342900" indent="-342900">
              <a:buClrTx/>
              <a:buSzTx/>
              <a:buFontTx/>
              <a:buChar char="•"/>
            </a:pPr>
            <a:endParaRPr lang="en-US" sz="1800" dirty="0">
              <a:solidFill>
                <a:schemeClr val="tx1"/>
              </a:solidFill>
            </a:endParaRPr>
          </a:p>
          <a:p>
            <a:pPr marL="342900" indent="-342900">
              <a:buClrTx/>
              <a:buSzTx/>
              <a:buFontTx/>
              <a:buChar char="•"/>
            </a:pPr>
            <a:endParaRPr lang="en-US" sz="1800" dirty="0">
              <a:solidFill>
                <a:schemeClr val="tx1"/>
              </a:solidFill>
            </a:endParaRPr>
          </a:p>
          <a:p>
            <a:pPr marL="742950" lvl="1" indent="-285750">
              <a:buClrTx/>
              <a:buSzTx/>
              <a:buFontTx/>
              <a:buNone/>
            </a:pPr>
            <a:r>
              <a:rPr lang="en-US" sz="1600" dirty="0">
                <a:solidFill>
                  <a:schemeClr val="tx1"/>
                </a:solidFill>
              </a:rPr>
              <a:t> </a:t>
            </a:r>
          </a:p>
        </p:txBody>
      </p:sp>
    </p:spTree>
    <p:extLst>
      <p:ext uri="{BB962C8B-B14F-4D97-AF65-F5344CB8AC3E}">
        <p14:creationId xmlns:p14="http://schemas.microsoft.com/office/powerpoint/2010/main" val="194600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dirty="0"/>
              <a:t>SWI Handling </a:t>
            </a:r>
          </a:p>
        </p:txBody>
      </p:sp>
      <p:sp>
        <p:nvSpPr>
          <p:cNvPr id="26626" name="Rectangle 3"/>
          <p:cNvSpPr>
            <a:spLocks noGrp="1" noChangeArrowheads="1"/>
          </p:cNvSpPr>
          <p:nvPr>
            <p:ph type="body" idx="1"/>
          </p:nvPr>
        </p:nvSpPr>
        <p:spPr>
          <a:xfrm>
            <a:off x="115885" y="1111218"/>
            <a:ext cx="4813300" cy="4919662"/>
          </a:xfrm>
        </p:spPr>
        <p:txBody>
          <a:bodyPr>
            <a:normAutofit/>
          </a:bodyPr>
          <a:lstStyle/>
          <a:p>
            <a:pPr eaLnBrk="1" hangingPunct="1">
              <a:lnSpc>
                <a:spcPct val="90000"/>
              </a:lnSpc>
            </a:pPr>
            <a:r>
              <a:rPr lang="en-US" sz="1800" dirty="0"/>
              <a:t>Assume initially in User mode</a:t>
            </a:r>
          </a:p>
          <a:p>
            <a:pPr eaLnBrk="1" hangingPunct="1">
              <a:lnSpc>
                <a:spcPct val="90000"/>
              </a:lnSpc>
            </a:pPr>
            <a:r>
              <a:rPr lang="en-US" sz="1800" dirty="0"/>
              <a:t>When the processor executes the SWI instruction, the </a:t>
            </a:r>
            <a:r>
              <a:rPr lang="en-US" sz="1800" b="1" dirty="0">
                <a:solidFill>
                  <a:srgbClr val="CC0000"/>
                </a:solidFill>
              </a:rPr>
              <a:t>ARM processor</a:t>
            </a:r>
          </a:p>
          <a:p>
            <a:pPr lvl="1" eaLnBrk="1" hangingPunct="1">
              <a:lnSpc>
                <a:spcPct val="90000"/>
              </a:lnSpc>
            </a:pPr>
            <a:r>
              <a:rPr lang="en-US" sz="1600" dirty="0">
                <a:cs typeface="Arial" charset="0"/>
              </a:rPr>
              <a:t>Copies </a:t>
            </a:r>
            <a:r>
              <a:rPr lang="en-US" sz="1600" dirty="0" err="1">
                <a:cs typeface="Arial" charset="0"/>
              </a:rPr>
              <a:t>cpsr</a:t>
            </a:r>
            <a:r>
              <a:rPr lang="en-US" sz="1600" dirty="0">
                <a:cs typeface="Arial" charset="0"/>
              </a:rPr>
              <a:t> into </a:t>
            </a:r>
            <a:r>
              <a:rPr lang="en-US" sz="1600" dirty="0" err="1">
                <a:cs typeface="Arial" charset="0"/>
              </a:rPr>
              <a:t>spsr_svc</a:t>
            </a:r>
            <a:endParaRPr lang="en-US" sz="1600" dirty="0">
              <a:cs typeface="Arial" charset="0"/>
            </a:endParaRPr>
          </a:p>
          <a:p>
            <a:pPr lvl="1" eaLnBrk="1" hangingPunct="1">
              <a:lnSpc>
                <a:spcPct val="90000"/>
              </a:lnSpc>
            </a:pPr>
            <a:r>
              <a:rPr lang="en-US" sz="1600" dirty="0">
                <a:cs typeface="Arial" charset="0"/>
              </a:rPr>
              <a:t>Sets appropriate </a:t>
            </a:r>
            <a:r>
              <a:rPr lang="en-US" sz="1600" dirty="0" err="1">
                <a:cs typeface="Arial" charset="0"/>
              </a:rPr>
              <a:t>cpsr</a:t>
            </a:r>
            <a:r>
              <a:rPr lang="en-US" sz="1600" dirty="0">
                <a:cs typeface="Arial" charset="0"/>
              </a:rPr>
              <a:t> mode bits to 10011 (svc mode)</a:t>
            </a:r>
          </a:p>
          <a:p>
            <a:pPr lvl="2" eaLnBrk="1" hangingPunct="1">
              <a:lnSpc>
                <a:spcPct val="90000"/>
              </a:lnSpc>
            </a:pPr>
            <a:r>
              <a:rPr lang="en-US" sz="1600" dirty="0">
                <a:cs typeface="Arial" charset="0"/>
              </a:rPr>
              <a:t>Disables IRQs</a:t>
            </a:r>
          </a:p>
          <a:p>
            <a:pPr lvl="1" eaLnBrk="1" hangingPunct="1">
              <a:lnSpc>
                <a:spcPct val="90000"/>
              </a:lnSpc>
            </a:pPr>
            <a:r>
              <a:rPr lang="en-US" sz="1600" dirty="0">
                <a:cs typeface="Arial" charset="0"/>
              </a:rPr>
              <a:t>Stores return address (pc – 4) in </a:t>
            </a:r>
            <a:r>
              <a:rPr lang="en-US" sz="1600" dirty="0" err="1">
                <a:cs typeface="Arial" charset="0"/>
              </a:rPr>
              <a:t>lr_svc</a:t>
            </a:r>
            <a:endParaRPr lang="en-US" sz="1600" dirty="0">
              <a:cs typeface="Arial" charset="0"/>
            </a:endParaRPr>
          </a:p>
          <a:p>
            <a:pPr lvl="1" eaLnBrk="1" hangingPunct="1">
              <a:lnSpc>
                <a:spcPct val="90000"/>
              </a:lnSpc>
            </a:pPr>
            <a:r>
              <a:rPr lang="en-US" sz="1600" dirty="0">
                <a:cs typeface="Arial" charset="0"/>
              </a:rPr>
              <a:t>Sets pc to vector address </a:t>
            </a:r>
            <a:r>
              <a:rPr lang="en-US" sz="1600" dirty="0" smtClean="0">
                <a:cs typeface="Arial" charset="0"/>
              </a:rPr>
              <a:t>0x08</a:t>
            </a:r>
            <a:endParaRPr lang="en-US" sz="1600" dirty="0">
              <a:cs typeface="Arial" charset="0"/>
            </a:endParaRPr>
          </a:p>
          <a:p>
            <a:pPr eaLnBrk="1" hangingPunct="1">
              <a:lnSpc>
                <a:spcPct val="90000"/>
              </a:lnSpc>
            </a:pPr>
            <a:r>
              <a:rPr lang="en-US" sz="1800" dirty="0"/>
              <a:t>To return, </a:t>
            </a:r>
            <a:r>
              <a:rPr lang="en-US" sz="1800" b="1" dirty="0">
                <a:solidFill>
                  <a:srgbClr val="CC0000"/>
                </a:solidFill>
              </a:rPr>
              <a:t>exception handler</a:t>
            </a:r>
            <a:r>
              <a:rPr lang="en-US" sz="1800" dirty="0"/>
              <a:t> needs to:</a:t>
            </a:r>
          </a:p>
          <a:p>
            <a:pPr lvl="1" eaLnBrk="1" hangingPunct="1">
              <a:lnSpc>
                <a:spcPct val="90000"/>
              </a:lnSpc>
            </a:pPr>
            <a:r>
              <a:rPr lang="en-US" sz="1600" dirty="0">
                <a:cs typeface="Arial" charset="0"/>
              </a:rPr>
              <a:t>Restore </a:t>
            </a:r>
            <a:r>
              <a:rPr lang="en-US" sz="1600" dirty="0" err="1">
                <a:cs typeface="Arial" charset="0"/>
              </a:rPr>
              <a:t>cpsr</a:t>
            </a:r>
            <a:r>
              <a:rPr lang="en-US" sz="1600" dirty="0">
                <a:cs typeface="Arial" charset="0"/>
              </a:rPr>
              <a:t> from </a:t>
            </a:r>
            <a:r>
              <a:rPr lang="en-US" sz="1600" dirty="0" err="1">
                <a:cs typeface="Arial" charset="0"/>
              </a:rPr>
              <a:t>spsr_svc</a:t>
            </a:r>
            <a:r>
              <a:rPr lang="en-US" sz="1600" dirty="0">
                <a:cs typeface="Arial" charset="0"/>
              </a:rPr>
              <a:t> (</a:t>
            </a:r>
            <a:r>
              <a:rPr lang="en-US" sz="1600" dirty="0" err="1">
                <a:cs typeface="Arial" charset="0"/>
              </a:rPr>
              <a:t>cpsr</a:t>
            </a:r>
            <a:r>
              <a:rPr lang="en-US" sz="1600" dirty="0">
                <a:cs typeface="Arial" charset="0"/>
              </a:rPr>
              <a:t> now has mode bits 10000 = </a:t>
            </a:r>
            <a:r>
              <a:rPr lang="en-US" sz="1600" dirty="0" err="1">
                <a:cs typeface="Arial" charset="0"/>
              </a:rPr>
              <a:t>usr</a:t>
            </a:r>
            <a:r>
              <a:rPr lang="en-US" sz="1600" dirty="0">
                <a:cs typeface="Arial" charset="0"/>
              </a:rPr>
              <a:t> mode)</a:t>
            </a:r>
          </a:p>
          <a:p>
            <a:pPr lvl="1" eaLnBrk="1" hangingPunct="1">
              <a:lnSpc>
                <a:spcPct val="90000"/>
              </a:lnSpc>
            </a:pPr>
            <a:r>
              <a:rPr lang="en-US" sz="1600" dirty="0">
                <a:cs typeface="Arial" charset="0"/>
              </a:rPr>
              <a:t>Restore pc from </a:t>
            </a:r>
            <a:r>
              <a:rPr lang="en-US" sz="1600" dirty="0" err="1" smtClean="0">
                <a:cs typeface="Arial" charset="0"/>
              </a:rPr>
              <a:t>lr_svc</a:t>
            </a:r>
            <a:endParaRPr lang="en-US" sz="1600" dirty="0">
              <a:cs typeface="Arial" charset="0"/>
            </a:endParaRPr>
          </a:p>
          <a:p>
            <a:pPr eaLnBrk="1" hangingPunct="1">
              <a:lnSpc>
                <a:spcPct val="90000"/>
              </a:lnSpc>
            </a:pPr>
            <a:r>
              <a:rPr lang="en-US" sz="1800" dirty="0"/>
              <a:t>In privileged modes, a single instruction can be used to cause the SPSR for the current mode to be copied into CPSR while copying </a:t>
            </a:r>
            <a:r>
              <a:rPr lang="en-US" sz="1800" dirty="0" err="1"/>
              <a:t>lr</a:t>
            </a:r>
            <a:r>
              <a:rPr lang="en-US" sz="1800" dirty="0"/>
              <a:t> into pc</a:t>
            </a:r>
          </a:p>
          <a:p>
            <a:pPr lvl="1" eaLnBrk="1" hangingPunct="1">
              <a:lnSpc>
                <a:spcPct val="90000"/>
              </a:lnSpc>
            </a:pPr>
            <a:r>
              <a:rPr lang="en-US" sz="1600" dirty="0">
                <a:ea typeface="ＭＳ Ｐゴシック" charset="0"/>
                <a:cs typeface="ＭＳ Ｐゴシック" charset="0"/>
              </a:rPr>
              <a:t>MOVS pc, </a:t>
            </a:r>
            <a:r>
              <a:rPr lang="en-US" sz="1600" dirty="0" err="1">
                <a:ea typeface="ＭＳ Ｐゴシック" charset="0"/>
                <a:cs typeface="ＭＳ Ｐゴシック" charset="0"/>
              </a:rPr>
              <a:t>lr</a:t>
            </a:r>
            <a:endParaRPr lang="en-US" sz="1600" dirty="0">
              <a:cs typeface="Arial" charset="0"/>
            </a:endParaRPr>
          </a:p>
          <a:p>
            <a:pPr eaLnBrk="1" hangingPunct="1">
              <a:lnSpc>
                <a:spcPct val="90000"/>
              </a:lnSpc>
            </a:pPr>
            <a:endParaRPr lang="en-US" sz="1800" dirty="0"/>
          </a:p>
        </p:txBody>
      </p:sp>
      <p:pic>
        <p:nvPicPr>
          <p:cNvPr id="26628" name="Picture 5"/>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l="16357" t="26302" r="71944" b="12138"/>
          <a:stretch>
            <a:fillRect/>
          </a:stretch>
        </p:blipFill>
        <p:spPr>
          <a:xfrm>
            <a:off x="7534275" y="760913"/>
            <a:ext cx="1189038" cy="5253037"/>
          </a:xfrm>
          <a:prstGeom prst="rect">
            <a:avLst/>
          </a:prstGeom>
          <a:noFill/>
        </p:spPr>
      </p:pic>
      <p:pic>
        <p:nvPicPr>
          <p:cNvPr id="26629" name="Picture 6"/>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l="68243" t="71075" r="22472" b="22156"/>
          <a:stretch>
            <a:fillRect/>
          </a:stretch>
        </p:blipFill>
        <p:spPr>
          <a:xfrm>
            <a:off x="7650691" y="4590499"/>
            <a:ext cx="942975" cy="554037"/>
          </a:xfrm>
          <a:prstGeom prst="rect">
            <a:avLst/>
          </a:prstGeom>
          <a:noFill/>
        </p:spPr>
      </p:pic>
      <p:pic>
        <p:nvPicPr>
          <p:cNvPr id="26630" name="Picture 7"/>
          <p:cNvPicPr>
            <a:picLocks noGrp="1" noChangeAspect="1" noChangeArrowheads="1"/>
          </p:cNvPicPr>
          <p:nvPr>
            <p:ph sz="quarter" idx="4294967295"/>
          </p:nvPr>
        </p:nvPicPr>
        <p:blipFill rotWithShape="1">
          <a:blip r:embed="rId3">
            <a:extLst>
              <a:ext uri="{28A0092B-C50C-407E-A947-70E740481C1C}">
                <a14:useLocalDpi xmlns:a14="http://schemas.microsoft.com/office/drawing/2010/main" val="0"/>
              </a:ext>
            </a:extLst>
          </a:blip>
          <a:srcRect l="16357" t="26301" r="71944" b="11844"/>
          <a:stretch/>
        </p:blipFill>
        <p:spPr>
          <a:xfrm>
            <a:off x="5259388" y="745038"/>
            <a:ext cx="1119187" cy="5234834"/>
          </a:xfrm>
          <a:prstGeom prst="rect">
            <a:avLst/>
          </a:prstGeom>
          <a:noFill/>
        </p:spPr>
      </p:pic>
      <p:sp>
        <p:nvSpPr>
          <p:cNvPr id="26631" name="AutoShape 8"/>
          <p:cNvSpPr>
            <a:spLocks noChangeArrowheads="1"/>
          </p:cNvSpPr>
          <p:nvPr/>
        </p:nvSpPr>
        <p:spPr bwMode="auto">
          <a:xfrm>
            <a:off x="6402388" y="2064250"/>
            <a:ext cx="1171575" cy="584200"/>
          </a:xfrm>
          <a:prstGeom prst="curvedDownArrow">
            <a:avLst>
              <a:gd name="adj1" fmla="val 47554"/>
              <a:gd name="adj2" fmla="val 95109"/>
              <a:gd name="adj3" fmla="val 33333"/>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6632" name="AutoShape 9"/>
          <p:cNvSpPr>
            <a:spLocks noChangeArrowheads="1"/>
          </p:cNvSpPr>
          <p:nvPr/>
        </p:nvSpPr>
        <p:spPr bwMode="auto">
          <a:xfrm flipH="1" flipV="1">
            <a:off x="6256338" y="3874000"/>
            <a:ext cx="1185862" cy="584200"/>
          </a:xfrm>
          <a:prstGeom prst="curvedDownArrow">
            <a:avLst>
              <a:gd name="adj1" fmla="val 47174"/>
              <a:gd name="adj2" fmla="val 94348"/>
              <a:gd name="adj3" fmla="val 33333"/>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marL="742950" indent="-285750" algn="ctr"/>
            <a:endParaRPr lang="en-US">
              <a:solidFill>
                <a:schemeClr val="hlink"/>
              </a:solidFill>
            </a:endParaRPr>
          </a:p>
        </p:txBody>
      </p:sp>
      <p:sp>
        <p:nvSpPr>
          <p:cNvPr id="26633" name="Text Box 10"/>
          <p:cNvSpPr txBox="1">
            <a:spLocks noChangeArrowheads="1"/>
          </p:cNvSpPr>
          <p:nvPr/>
        </p:nvSpPr>
        <p:spPr bwMode="auto">
          <a:xfrm>
            <a:off x="5999163" y="1589588"/>
            <a:ext cx="8465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buFontTx/>
              <a:buNone/>
            </a:pPr>
            <a:r>
              <a:rPr lang="en-US" sz="1600" dirty="0">
                <a:solidFill>
                  <a:schemeClr val="accent1"/>
                </a:solidFill>
                <a:latin typeface="+mn-lt"/>
              </a:rPr>
              <a:t>on SWI</a:t>
            </a:r>
          </a:p>
        </p:txBody>
      </p:sp>
      <p:sp>
        <p:nvSpPr>
          <p:cNvPr id="26634" name="Text Box 11"/>
          <p:cNvSpPr txBox="1">
            <a:spLocks noChangeArrowheads="1"/>
          </p:cNvSpPr>
          <p:nvPr/>
        </p:nvSpPr>
        <p:spPr bwMode="auto">
          <a:xfrm>
            <a:off x="5853113" y="4520113"/>
            <a:ext cx="1392767"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buFontTx/>
              <a:buNone/>
            </a:pPr>
            <a:r>
              <a:rPr lang="en-US" sz="1400" dirty="0">
                <a:solidFill>
                  <a:schemeClr val="hlink"/>
                </a:solidFill>
                <a:latin typeface="+mn-lt"/>
              </a:rPr>
              <a:t>back to </a:t>
            </a:r>
          </a:p>
          <a:p>
            <a:pPr eaLnBrk="1" hangingPunct="1">
              <a:buFontTx/>
              <a:buNone/>
            </a:pPr>
            <a:r>
              <a:rPr lang="en-US" sz="1400" dirty="0">
                <a:solidFill>
                  <a:schemeClr val="hlink"/>
                </a:solidFill>
                <a:latin typeface="+mn-lt"/>
              </a:rPr>
              <a:t>user  program</a:t>
            </a:r>
          </a:p>
        </p:txBody>
      </p:sp>
      <p:pic>
        <p:nvPicPr>
          <p:cNvPr id="26627" name="Picture 4"/>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68018" t="86605" r="22270" b="9743"/>
          <a:stretch/>
        </p:blipFill>
        <p:spPr>
          <a:xfrm>
            <a:off x="7610475" y="5967040"/>
            <a:ext cx="976313" cy="314054"/>
          </a:xfrm>
          <a:noFill/>
        </p:spPr>
      </p:pic>
    </p:spTree>
    <p:extLst>
      <p:ext uri="{BB962C8B-B14F-4D97-AF65-F5344CB8AC3E}">
        <p14:creationId xmlns:p14="http://schemas.microsoft.com/office/powerpoint/2010/main" val="2840754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dirty="0">
                <a:cs typeface="Arial"/>
              </a:rPr>
              <a:t>What Happens on a SWI? (1)</a:t>
            </a:r>
          </a:p>
        </p:txBody>
      </p:sp>
      <p:sp>
        <p:nvSpPr>
          <p:cNvPr id="28674" name="Rectangle 3"/>
          <p:cNvSpPr>
            <a:spLocks noGrp="1" noChangeArrowheads="1"/>
          </p:cNvSpPr>
          <p:nvPr>
            <p:ph idx="1"/>
          </p:nvPr>
        </p:nvSpPr>
        <p:spPr>
          <a:xfrm>
            <a:off x="258780" y="1079500"/>
            <a:ext cx="8686800" cy="5046663"/>
          </a:xfrm>
        </p:spPr>
        <p:txBody>
          <a:bodyPr>
            <a:normAutofit/>
          </a:bodyPr>
          <a:lstStyle/>
          <a:p>
            <a:pPr eaLnBrk="1" hangingPunct="1">
              <a:lnSpc>
                <a:spcPct val="90000"/>
              </a:lnSpc>
            </a:pPr>
            <a:r>
              <a:rPr lang="en-US" dirty="0"/>
              <a:t>The ARM architecture defines a </a:t>
            </a:r>
            <a:r>
              <a:rPr lang="en-US" b="1" dirty="0"/>
              <a:t>Vector Table</a:t>
            </a:r>
            <a:r>
              <a:rPr lang="en-US" dirty="0"/>
              <a:t> indexed by exception </a:t>
            </a:r>
            <a:r>
              <a:rPr lang="en-US" dirty="0" smtClean="0"/>
              <a:t>type</a:t>
            </a:r>
          </a:p>
          <a:p>
            <a:pPr marL="0" indent="0" eaLnBrk="1" hangingPunct="1">
              <a:lnSpc>
                <a:spcPct val="90000"/>
              </a:lnSpc>
              <a:buNone/>
            </a:pPr>
            <a:r>
              <a:rPr lang="en-US" dirty="0" smtClean="0"/>
              <a:t> </a:t>
            </a:r>
            <a:endParaRPr lang="en-US" dirty="0"/>
          </a:p>
          <a:p>
            <a:pPr eaLnBrk="1" hangingPunct="1">
              <a:lnSpc>
                <a:spcPct val="90000"/>
              </a:lnSpc>
            </a:pPr>
            <a:r>
              <a:rPr lang="en-US" dirty="0"/>
              <a:t>On SWI</a:t>
            </a:r>
          </a:p>
          <a:p>
            <a:pPr lvl="1" eaLnBrk="1" hangingPunct="1">
              <a:lnSpc>
                <a:spcPct val="90000"/>
              </a:lnSpc>
              <a:buFontTx/>
              <a:buNone/>
            </a:pPr>
            <a:r>
              <a:rPr lang="en-US" sz="1400" dirty="0" err="1">
                <a:latin typeface="Courier New" charset="0"/>
                <a:cs typeface="Arial" charset="0"/>
              </a:rPr>
              <a:t>lr_svc</a:t>
            </a:r>
            <a:r>
              <a:rPr lang="en-US" sz="1400" dirty="0">
                <a:latin typeface="Courier New" charset="0"/>
                <a:cs typeface="Arial" charset="0"/>
              </a:rPr>
              <a:t>          </a:t>
            </a:r>
            <a:r>
              <a:rPr lang="en-US" sz="1400" dirty="0">
                <a:latin typeface="Wingdings 3" charset="0"/>
                <a:cs typeface="Arial" charset="0"/>
              </a:rPr>
              <a:t>b</a:t>
            </a:r>
            <a:r>
              <a:rPr lang="en-US" sz="1400" dirty="0">
                <a:latin typeface="Courier New" charset="0"/>
                <a:cs typeface="Arial" charset="0"/>
              </a:rPr>
              <a:t> pc-4 </a:t>
            </a:r>
          </a:p>
          <a:p>
            <a:pPr lvl="1" eaLnBrk="1" hangingPunct="1">
              <a:lnSpc>
                <a:spcPct val="90000"/>
              </a:lnSpc>
              <a:buFontTx/>
              <a:buNone/>
            </a:pPr>
            <a:r>
              <a:rPr lang="en-US" sz="1400" dirty="0" err="1">
                <a:latin typeface="Courier New" charset="0"/>
                <a:cs typeface="Arial" charset="0"/>
              </a:rPr>
              <a:t>spsr_svc</a:t>
            </a:r>
            <a:r>
              <a:rPr lang="en-US" sz="1400" dirty="0">
                <a:latin typeface="Courier New" charset="0"/>
                <a:cs typeface="Arial" charset="0"/>
              </a:rPr>
              <a:t>        </a:t>
            </a:r>
            <a:r>
              <a:rPr lang="en-US" sz="1400" dirty="0">
                <a:latin typeface="Wingdings 3" charset="0"/>
                <a:cs typeface="Arial" charset="0"/>
              </a:rPr>
              <a:t>b</a:t>
            </a:r>
            <a:r>
              <a:rPr lang="en-US" sz="1400" dirty="0">
                <a:latin typeface="Courier New" charset="0"/>
                <a:cs typeface="Arial" charset="0"/>
              </a:rPr>
              <a:t> </a:t>
            </a:r>
            <a:r>
              <a:rPr lang="en-US" sz="1400" dirty="0" err="1">
                <a:latin typeface="Courier New" charset="0"/>
                <a:cs typeface="Arial" charset="0"/>
              </a:rPr>
              <a:t>cpsr</a:t>
            </a:r>
            <a:r>
              <a:rPr lang="en-US" sz="1400" dirty="0">
                <a:latin typeface="Courier New" charset="0"/>
                <a:cs typeface="Arial" charset="0"/>
              </a:rPr>
              <a:t> </a:t>
            </a:r>
          </a:p>
          <a:p>
            <a:pPr lvl="1" eaLnBrk="1" hangingPunct="1">
              <a:lnSpc>
                <a:spcPct val="90000"/>
              </a:lnSpc>
              <a:buFontTx/>
              <a:buNone/>
            </a:pPr>
            <a:r>
              <a:rPr lang="en-US" sz="1400" dirty="0" err="1">
                <a:latin typeface="Courier New" charset="0"/>
                <a:cs typeface="Arial" charset="0"/>
              </a:rPr>
              <a:t>cpsr</a:t>
            </a:r>
            <a:r>
              <a:rPr lang="en-US" sz="1400" dirty="0">
                <a:latin typeface="Courier New" charset="0"/>
                <a:cs typeface="Arial" charset="0"/>
              </a:rPr>
              <a:t>(mode bits) </a:t>
            </a:r>
            <a:r>
              <a:rPr lang="en-US" sz="1400" dirty="0">
                <a:latin typeface="Wingdings 3" charset="0"/>
                <a:cs typeface="Arial" charset="0"/>
              </a:rPr>
              <a:t>b</a:t>
            </a:r>
            <a:r>
              <a:rPr lang="en-US" sz="1400" dirty="0">
                <a:latin typeface="Courier New" charset="0"/>
                <a:cs typeface="Arial" charset="0"/>
              </a:rPr>
              <a:t> 10011</a:t>
            </a:r>
            <a:r>
              <a:rPr lang="en-US" sz="1400" dirty="0">
                <a:latin typeface="Times New Roman" charset="0"/>
                <a:cs typeface="Arial" charset="0"/>
              </a:rPr>
              <a:t> 	</a:t>
            </a:r>
            <a:r>
              <a:rPr lang="en-US" sz="1400" dirty="0" smtClean="0">
                <a:latin typeface="Times New Roman" charset="0"/>
                <a:cs typeface="Arial" charset="0"/>
              </a:rPr>
              <a:t>	</a:t>
            </a:r>
            <a:r>
              <a:rPr lang="en-US" sz="1400" dirty="0" smtClean="0">
                <a:cs typeface="Arial" charset="0"/>
              </a:rPr>
              <a:t>(</a:t>
            </a:r>
            <a:r>
              <a:rPr lang="en-US" sz="1400" dirty="0">
                <a:cs typeface="Arial" charset="0"/>
              </a:rPr>
              <a:t>supervisor mode, </a:t>
            </a:r>
            <a:r>
              <a:rPr lang="en-US" sz="1400" u="sng" dirty="0">
                <a:cs typeface="Arial" charset="0"/>
              </a:rPr>
              <a:t>no IRQ</a:t>
            </a:r>
            <a:r>
              <a:rPr lang="en-US" sz="1400" dirty="0">
                <a:cs typeface="Arial" charset="0"/>
              </a:rPr>
              <a:t>) </a:t>
            </a:r>
          </a:p>
          <a:p>
            <a:pPr lvl="1" eaLnBrk="1" hangingPunct="1">
              <a:lnSpc>
                <a:spcPct val="90000"/>
              </a:lnSpc>
              <a:buFontTx/>
              <a:buNone/>
            </a:pPr>
            <a:r>
              <a:rPr lang="en-US" sz="1400" dirty="0">
                <a:latin typeface="Courier New" charset="0"/>
                <a:cs typeface="Arial" charset="0"/>
              </a:rPr>
              <a:t>pc              </a:t>
            </a:r>
            <a:r>
              <a:rPr lang="en-US" sz="1400" dirty="0">
                <a:latin typeface="Wingdings 3" charset="0"/>
                <a:cs typeface="Arial" charset="0"/>
              </a:rPr>
              <a:t>b</a:t>
            </a:r>
            <a:r>
              <a:rPr lang="en-US" sz="1400" dirty="0">
                <a:latin typeface="Courier New" charset="0"/>
                <a:cs typeface="Arial" charset="0"/>
              </a:rPr>
              <a:t> 0x08</a:t>
            </a:r>
            <a:r>
              <a:rPr lang="en-US" sz="1400" dirty="0">
                <a:latin typeface="Times New Roman" charset="0"/>
                <a:cs typeface="Arial" charset="0"/>
              </a:rPr>
              <a:t> 		</a:t>
            </a:r>
            <a:r>
              <a:rPr lang="en-US" sz="1400" dirty="0">
                <a:cs typeface="Arial" charset="0"/>
              </a:rPr>
              <a:t>(address of SWI vector)</a:t>
            </a:r>
          </a:p>
        </p:txBody>
      </p:sp>
      <p:grpSp>
        <p:nvGrpSpPr>
          <p:cNvPr id="28675" name="Group 4"/>
          <p:cNvGrpSpPr>
            <a:grpSpLocks/>
          </p:cNvGrpSpPr>
          <p:nvPr/>
        </p:nvGrpSpPr>
        <p:grpSpPr bwMode="auto">
          <a:xfrm>
            <a:off x="738188" y="3614674"/>
            <a:ext cx="1562100" cy="1028701"/>
            <a:chOff x="435" y="1726"/>
            <a:chExt cx="984" cy="648"/>
          </a:xfrm>
        </p:grpSpPr>
        <p:sp>
          <p:nvSpPr>
            <p:cNvPr id="28682" name="Rectangle 5"/>
            <p:cNvSpPr>
              <a:spLocks noChangeArrowheads="1"/>
            </p:cNvSpPr>
            <p:nvPr/>
          </p:nvSpPr>
          <p:spPr bwMode="auto">
            <a:xfrm>
              <a:off x="442" y="1925"/>
              <a:ext cx="976" cy="44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a:solidFill>
                    <a:schemeClr val="tx1"/>
                  </a:solidFill>
                  <a:latin typeface="Courier New" charset="0"/>
                </a:rPr>
                <a:t>ADD  r0,r0,r1 </a:t>
              </a:r>
            </a:p>
            <a:p>
              <a:pPr eaLnBrk="0" hangingPunct="0">
                <a:spcBef>
                  <a:spcPct val="0"/>
                </a:spcBef>
                <a:buClrTx/>
                <a:buSzTx/>
                <a:buFontTx/>
                <a:buNone/>
              </a:pPr>
              <a:r>
                <a:rPr lang="en-US" sz="1400">
                  <a:solidFill>
                    <a:schemeClr val="tx1"/>
                  </a:solidFill>
                  <a:latin typeface="Courier New" charset="0"/>
                </a:rPr>
                <a:t>SWI  0x10 </a:t>
              </a:r>
            </a:p>
            <a:p>
              <a:pPr eaLnBrk="0" hangingPunct="0">
                <a:spcBef>
                  <a:spcPct val="0"/>
                </a:spcBef>
                <a:buClrTx/>
                <a:buSzTx/>
                <a:buFontTx/>
                <a:buNone/>
              </a:pPr>
              <a:r>
                <a:rPr lang="en-US" sz="1400">
                  <a:solidFill>
                    <a:schemeClr val="tx1"/>
                  </a:solidFill>
                  <a:latin typeface="Courier New" charset="0"/>
                </a:rPr>
                <a:t>SUB  r2,r2,r0</a:t>
              </a:r>
              <a:endParaRPr lang="en-US" sz="2400">
                <a:solidFill>
                  <a:schemeClr val="tx1"/>
                </a:solidFill>
              </a:endParaRPr>
            </a:p>
          </p:txBody>
        </p:sp>
        <p:sp>
          <p:nvSpPr>
            <p:cNvPr id="28683" name="Text Box 6"/>
            <p:cNvSpPr txBox="1">
              <a:spLocks noChangeArrowheads="1"/>
            </p:cNvSpPr>
            <p:nvPr/>
          </p:nvSpPr>
          <p:spPr bwMode="auto">
            <a:xfrm>
              <a:off x="435" y="1726"/>
              <a:ext cx="98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chemeClr val="tx1"/>
                  </a:solidFill>
                  <a:latin typeface="+mn-lt"/>
                </a:rPr>
                <a:t>USER Program</a:t>
              </a:r>
            </a:p>
          </p:txBody>
        </p:sp>
      </p:grpSp>
      <p:grpSp>
        <p:nvGrpSpPr>
          <p:cNvPr id="3" name="Group 7"/>
          <p:cNvGrpSpPr>
            <a:grpSpLocks/>
          </p:cNvGrpSpPr>
          <p:nvPr/>
        </p:nvGrpSpPr>
        <p:grpSpPr bwMode="auto">
          <a:xfrm>
            <a:off x="2293938" y="3473385"/>
            <a:ext cx="6519861" cy="2254250"/>
            <a:chOff x="1485" y="2398"/>
            <a:chExt cx="4107" cy="1420"/>
          </a:xfrm>
        </p:grpSpPr>
        <p:sp>
          <p:nvSpPr>
            <p:cNvPr id="28677" name="Rectangle 8"/>
            <p:cNvSpPr>
              <a:spLocks noChangeArrowheads="1"/>
            </p:cNvSpPr>
            <p:nvPr/>
          </p:nvSpPr>
          <p:spPr bwMode="auto">
            <a:xfrm>
              <a:off x="2632" y="2398"/>
              <a:ext cx="1500" cy="142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400" dirty="0">
                  <a:solidFill>
                    <a:srgbClr val="000000"/>
                  </a:solidFill>
                  <a:latin typeface="Courier New" charset="0"/>
                </a:rPr>
                <a:t>Reset    Handler</a:t>
              </a:r>
            </a:p>
            <a:p>
              <a:pPr algn="ctr" eaLnBrk="0" hangingPunct="0">
                <a:spcBef>
                  <a:spcPct val="0"/>
                </a:spcBef>
                <a:buClrTx/>
                <a:buSzTx/>
                <a:buFontTx/>
                <a:buNone/>
              </a:pPr>
              <a:r>
                <a:rPr lang="en-US" sz="1400" dirty="0" err="1">
                  <a:solidFill>
                    <a:srgbClr val="000000"/>
                  </a:solidFill>
                  <a:latin typeface="Courier New" charset="0"/>
                </a:rPr>
                <a:t>Undef</a:t>
              </a:r>
              <a:r>
                <a:rPr lang="en-US" sz="1400" dirty="0">
                  <a:solidFill>
                    <a:srgbClr val="000000"/>
                  </a:solidFill>
                  <a:latin typeface="Courier New" charset="0"/>
                </a:rPr>
                <a:t>    Handler</a:t>
              </a:r>
            </a:p>
            <a:p>
              <a:pPr algn="ctr" eaLnBrk="0" hangingPunct="0">
                <a:spcBef>
                  <a:spcPct val="0"/>
                </a:spcBef>
                <a:buClrTx/>
                <a:buSzTx/>
                <a:buFontTx/>
                <a:buNone/>
              </a:pPr>
              <a:r>
                <a:rPr lang="en-US" sz="1400" dirty="0">
                  <a:solidFill>
                    <a:srgbClr val="000000"/>
                  </a:solidFill>
                  <a:latin typeface="Courier New" charset="0"/>
                </a:rPr>
                <a:t>SWI      Handler</a:t>
              </a:r>
            </a:p>
            <a:p>
              <a:pPr algn="ctr" eaLnBrk="0" hangingPunct="0">
                <a:spcBef>
                  <a:spcPct val="0"/>
                </a:spcBef>
                <a:buClrTx/>
                <a:buSzTx/>
                <a:buFontTx/>
                <a:buNone/>
              </a:pPr>
              <a:r>
                <a:rPr lang="en-US" sz="1400" dirty="0" err="1">
                  <a:solidFill>
                    <a:srgbClr val="000000"/>
                  </a:solidFill>
                  <a:latin typeface="Courier New" charset="0"/>
                </a:rPr>
                <a:t>Prefetch</a:t>
              </a:r>
              <a:r>
                <a:rPr lang="en-US" sz="1400" dirty="0">
                  <a:solidFill>
                    <a:srgbClr val="000000"/>
                  </a:solidFill>
                  <a:latin typeface="Courier New" charset="0"/>
                </a:rPr>
                <a:t> Handler</a:t>
              </a:r>
            </a:p>
            <a:p>
              <a:pPr algn="ctr" eaLnBrk="0" hangingPunct="0">
                <a:spcBef>
                  <a:spcPct val="0"/>
                </a:spcBef>
                <a:buClrTx/>
                <a:buSzTx/>
                <a:buFontTx/>
                <a:buNone/>
              </a:pPr>
              <a:r>
                <a:rPr lang="en-US" sz="1400" dirty="0">
                  <a:solidFill>
                    <a:srgbClr val="000000"/>
                  </a:solidFill>
                  <a:latin typeface="Courier New" charset="0"/>
                </a:rPr>
                <a:t>Data     </a:t>
              </a:r>
              <a:r>
                <a:rPr lang="en-US" sz="1400" dirty="0" smtClean="0">
                  <a:solidFill>
                    <a:srgbClr val="000000"/>
                  </a:solidFill>
                  <a:latin typeface="Courier New" charset="0"/>
                </a:rPr>
                <a:t>Handler</a:t>
              </a:r>
            </a:p>
            <a:p>
              <a:pPr algn="ctr" eaLnBrk="0" hangingPunct="0">
                <a:spcBef>
                  <a:spcPct val="0"/>
                </a:spcBef>
                <a:buClrTx/>
                <a:buSzTx/>
                <a:buFontTx/>
                <a:buNone/>
              </a:pPr>
              <a:r>
                <a:rPr lang="en-US" sz="1400" dirty="0" smtClean="0">
                  <a:solidFill>
                    <a:srgbClr val="000000"/>
                  </a:solidFill>
                  <a:latin typeface="Courier New" charset="0"/>
                </a:rPr>
                <a:t>Reserved </a:t>
              </a:r>
              <a:endParaRPr lang="en-US" sz="1400" dirty="0">
                <a:solidFill>
                  <a:srgbClr val="000000"/>
                </a:solidFill>
                <a:latin typeface="Courier New" charset="0"/>
              </a:endParaRPr>
            </a:p>
            <a:p>
              <a:pPr algn="ctr" eaLnBrk="0" hangingPunct="0">
                <a:spcBef>
                  <a:spcPct val="0"/>
                </a:spcBef>
                <a:buClrTx/>
                <a:buSzTx/>
                <a:buFontTx/>
                <a:buNone/>
              </a:pPr>
              <a:r>
                <a:rPr lang="en-US" sz="1400" dirty="0">
                  <a:solidFill>
                    <a:srgbClr val="000000"/>
                  </a:solidFill>
                  <a:latin typeface="Courier New" charset="0"/>
                </a:rPr>
                <a:t>IRQ      Handler</a:t>
              </a:r>
            </a:p>
            <a:p>
              <a:pPr algn="ctr" eaLnBrk="0" hangingPunct="0">
                <a:spcBef>
                  <a:spcPct val="0"/>
                </a:spcBef>
                <a:buClrTx/>
                <a:buSzTx/>
                <a:buFontTx/>
                <a:buNone/>
              </a:pPr>
              <a:r>
                <a:rPr lang="en-US" sz="1400" dirty="0">
                  <a:solidFill>
                    <a:srgbClr val="000000"/>
                  </a:solidFill>
                  <a:latin typeface="Courier New" charset="0"/>
                </a:rPr>
                <a:t>FIQ      Handler</a:t>
              </a:r>
              <a:endParaRPr lang="en-US" sz="2400" dirty="0">
                <a:solidFill>
                  <a:srgbClr val="000000"/>
                </a:solidFill>
              </a:endParaRPr>
            </a:p>
          </p:txBody>
        </p:sp>
        <p:sp>
          <p:nvSpPr>
            <p:cNvPr id="28678" name="Text Box 9"/>
            <p:cNvSpPr txBox="1">
              <a:spLocks noChangeArrowheads="1"/>
            </p:cNvSpPr>
            <p:nvPr/>
          </p:nvSpPr>
          <p:spPr bwMode="auto">
            <a:xfrm>
              <a:off x="4196" y="2507"/>
              <a:ext cx="139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400" dirty="0">
                  <a:solidFill>
                    <a:srgbClr val="000000"/>
                  </a:solidFill>
                  <a:latin typeface="+mn-lt"/>
                </a:rPr>
                <a:t>Vector Table</a:t>
              </a:r>
            </a:p>
            <a:p>
              <a:pPr>
                <a:spcBef>
                  <a:spcPct val="0"/>
                </a:spcBef>
                <a:buClrTx/>
                <a:buSzTx/>
                <a:buFontTx/>
                <a:buNone/>
              </a:pPr>
              <a:r>
                <a:rPr lang="en-US" sz="1400" dirty="0">
                  <a:solidFill>
                    <a:srgbClr val="000000"/>
                  </a:solidFill>
                  <a:latin typeface="+mn-lt"/>
                </a:rPr>
                <a:t>starting at 0x00 in memory</a:t>
              </a:r>
            </a:p>
          </p:txBody>
        </p:sp>
        <p:sp>
          <p:nvSpPr>
            <p:cNvPr id="28679" name="Text Box 10"/>
            <p:cNvSpPr txBox="1">
              <a:spLocks noChangeArrowheads="1"/>
            </p:cNvSpPr>
            <p:nvPr/>
          </p:nvSpPr>
          <p:spPr bwMode="auto">
            <a:xfrm>
              <a:off x="2244" y="2549"/>
              <a:ext cx="384" cy="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a:solidFill>
                    <a:srgbClr val="CC3300"/>
                  </a:solidFill>
                  <a:latin typeface="Courier New" charset="0"/>
                </a:rPr>
                <a:t>0x00</a:t>
              </a:r>
            </a:p>
            <a:p>
              <a:pPr algn="ctr">
                <a:spcBef>
                  <a:spcPct val="0"/>
                </a:spcBef>
                <a:buClrTx/>
                <a:buSzTx/>
                <a:buFontTx/>
                <a:buNone/>
              </a:pPr>
              <a:r>
                <a:rPr lang="en-US" sz="1400">
                  <a:solidFill>
                    <a:srgbClr val="CC3300"/>
                  </a:solidFill>
                  <a:latin typeface="Courier New" charset="0"/>
                </a:rPr>
                <a:t>0x04</a:t>
              </a:r>
            </a:p>
            <a:p>
              <a:pPr algn="ctr">
                <a:spcBef>
                  <a:spcPct val="0"/>
                </a:spcBef>
                <a:buClrTx/>
                <a:buSzTx/>
                <a:buFontTx/>
                <a:buNone/>
              </a:pPr>
              <a:r>
                <a:rPr lang="en-US" sz="1400">
                  <a:solidFill>
                    <a:srgbClr val="CC3300"/>
                  </a:solidFill>
                  <a:latin typeface="Courier New" charset="0"/>
                </a:rPr>
                <a:t>0x08</a:t>
              </a:r>
            </a:p>
            <a:p>
              <a:pPr algn="ctr">
                <a:spcBef>
                  <a:spcPct val="0"/>
                </a:spcBef>
                <a:buClrTx/>
                <a:buSzTx/>
                <a:buFontTx/>
                <a:buNone/>
              </a:pPr>
              <a:r>
                <a:rPr lang="en-US" sz="1400">
                  <a:solidFill>
                    <a:srgbClr val="CC3300"/>
                  </a:solidFill>
                  <a:latin typeface="Courier New" charset="0"/>
                </a:rPr>
                <a:t>0x0c</a:t>
              </a:r>
            </a:p>
            <a:p>
              <a:pPr algn="ctr">
                <a:spcBef>
                  <a:spcPct val="0"/>
                </a:spcBef>
                <a:buClrTx/>
                <a:buSzTx/>
                <a:buFontTx/>
                <a:buNone/>
              </a:pPr>
              <a:r>
                <a:rPr lang="en-US" sz="1400">
                  <a:solidFill>
                    <a:srgbClr val="CC3300"/>
                  </a:solidFill>
                  <a:latin typeface="Courier New" charset="0"/>
                </a:rPr>
                <a:t>0x10</a:t>
              </a:r>
            </a:p>
            <a:p>
              <a:pPr algn="ctr">
                <a:spcBef>
                  <a:spcPct val="0"/>
                </a:spcBef>
                <a:buClrTx/>
                <a:buSzTx/>
                <a:buFontTx/>
                <a:buNone/>
              </a:pPr>
              <a:r>
                <a:rPr lang="en-US" sz="1400">
                  <a:latin typeface="Courier New" charset="0"/>
                </a:rPr>
                <a:t>0x14</a:t>
              </a:r>
            </a:p>
            <a:p>
              <a:pPr algn="ctr">
                <a:spcBef>
                  <a:spcPct val="0"/>
                </a:spcBef>
                <a:buClrTx/>
                <a:buSzTx/>
                <a:buFontTx/>
                <a:buNone/>
              </a:pPr>
              <a:r>
                <a:rPr lang="en-US" sz="1400">
                  <a:solidFill>
                    <a:srgbClr val="CC3300"/>
                  </a:solidFill>
                  <a:latin typeface="Courier New" charset="0"/>
                </a:rPr>
                <a:t>0x18</a:t>
              </a:r>
            </a:p>
            <a:p>
              <a:pPr algn="ctr">
                <a:spcBef>
                  <a:spcPct val="0"/>
                </a:spcBef>
                <a:buClrTx/>
                <a:buSzTx/>
                <a:buFontTx/>
                <a:buNone/>
              </a:pPr>
              <a:r>
                <a:rPr lang="en-US" sz="1400">
                  <a:solidFill>
                    <a:srgbClr val="CC3300"/>
                  </a:solidFill>
                  <a:latin typeface="Courier New" charset="0"/>
                </a:rPr>
                <a:t>0x1c</a:t>
              </a:r>
            </a:p>
          </p:txBody>
        </p:sp>
        <p:sp>
          <p:nvSpPr>
            <p:cNvPr id="28680" name="Line 11"/>
            <p:cNvSpPr>
              <a:spLocks noChangeShapeType="1"/>
            </p:cNvSpPr>
            <p:nvPr/>
          </p:nvSpPr>
          <p:spPr bwMode="auto">
            <a:xfrm>
              <a:off x="1485" y="2912"/>
              <a:ext cx="789" cy="7"/>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1" name="Oval 12"/>
            <p:cNvSpPr>
              <a:spLocks noChangeArrowheads="1"/>
            </p:cNvSpPr>
            <p:nvPr/>
          </p:nvSpPr>
          <p:spPr bwMode="auto">
            <a:xfrm>
              <a:off x="1945" y="2698"/>
              <a:ext cx="144" cy="144"/>
            </a:xfrm>
            <a:prstGeom prst="ellipse">
              <a:avLst/>
            </a:prstGeom>
            <a:noFill/>
            <a:ln w="1905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996633"/>
                  </a:solidFill>
                </a:rPr>
                <a:t>1</a:t>
              </a:r>
              <a:endParaRPr lang="en-US" sz="2400">
                <a:solidFill>
                  <a:schemeClr val="tx1"/>
                </a:solidFill>
              </a:endParaRPr>
            </a:p>
          </p:txBody>
        </p:sp>
      </p:grpSp>
    </p:spTree>
    <p:extLst>
      <p:ext uri="{BB962C8B-B14F-4D97-AF65-F5344CB8AC3E}">
        <p14:creationId xmlns:p14="http://schemas.microsoft.com/office/powerpoint/2010/main" val="483975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dirty="0"/>
              <a:t>What Happens on a SWI? (2)</a:t>
            </a:r>
          </a:p>
        </p:txBody>
      </p:sp>
      <p:sp>
        <p:nvSpPr>
          <p:cNvPr id="30722" name="Rectangle 3"/>
          <p:cNvSpPr>
            <a:spLocks noGrp="1" noChangeArrowheads="1"/>
          </p:cNvSpPr>
          <p:nvPr>
            <p:ph idx="1"/>
          </p:nvPr>
        </p:nvSpPr>
        <p:spPr/>
        <p:txBody>
          <a:bodyPr>
            <a:normAutofit/>
          </a:bodyPr>
          <a:lstStyle/>
          <a:p>
            <a:pPr eaLnBrk="1" hangingPunct="1"/>
            <a:r>
              <a:rPr lang="en-US" sz="1800" dirty="0"/>
              <a:t>Not enough space in the table (only one instruction per entry) to hold all of the code for the SWI handler function </a:t>
            </a:r>
          </a:p>
          <a:p>
            <a:pPr eaLnBrk="1" hangingPunct="1"/>
            <a:r>
              <a:rPr lang="en-US" sz="1800" dirty="0"/>
              <a:t>This </a:t>
            </a:r>
            <a:r>
              <a:rPr lang="en-US" sz="1800" i="1" dirty="0"/>
              <a:t>one</a:t>
            </a:r>
            <a:r>
              <a:rPr lang="en-US" sz="1800" dirty="0"/>
              <a:t> instruction must transfer control to appropriate SWI Handler </a:t>
            </a:r>
          </a:p>
          <a:p>
            <a:pPr eaLnBrk="1" hangingPunct="1">
              <a:buFontTx/>
              <a:buNone/>
            </a:pPr>
            <a:endParaRPr lang="en-US" sz="1800" dirty="0"/>
          </a:p>
          <a:p>
            <a:pPr eaLnBrk="1" hangingPunct="1">
              <a:buFontTx/>
              <a:buNone/>
            </a:pPr>
            <a:endParaRPr lang="en-US" sz="1800" dirty="0"/>
          </a:p>
        </p:txBody>
      </p:sp>
      <p:grpSp>
        <p:nvGrpSpPr>
          <p:cNvPr id="30723" name="Group 4"/>
          <p:cNvGrpSpPr>
            <a:grpSpLocks/>
          </p:cNvGrpSpPr>
          <p:nvPr/>
        </p:nvGrpSpPr>
        <p:grpSpPr bwMode="auto">
          <a:xfrm>
            <a:off x="690563" y="3291374"/>
            <a:ext cx="1562100" cy="1028701"/>
            <a:chOff x="435" y="1726"/>
            <a:chExt cx="984" cy="648"/>
          </a:xfrm>
        </p:grpSpPr>
        <p:sp>
          <p:nvSpPr>
            <p:cNvPr id="30735" name="Rectangle 5"/>
            <p:cNvSpPr>
              <a:spLocks noChangeArrowheads="1"/>
            </p:cNvSpPr>
            <p:nvPr/>
          </p:nvSpPr>
          <p:spPr bwMode="auto">
            <a:xfrm>
              <a:off x="442" y="1925"/>
              <a:ext cx="976" cy="44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dirty="0">
                  <a:solidFill>
                    <a:srgbClr val="000000"/>
                  </a:solidFill>
                  <a:latin typeface="Courier New" charset="0"/>
                </a:rPr>
                <a:t>ADD  r0,r0,r1 </a:t>
              </a:r>
            </a:p>
            <a:p>
              <a:pPr eaLnBrk="0" hangingPunct="0">
                <a:spcBef>
                  <a:spcPct val="0"/>
                </a:spcBef>
                <a:buClrTx/>
                <a:buSzTx/>
                <a:buFontTx/>
                <a:buNone/>
              </a:pPr>
              <a:r>
                <a:rPr lang="en-US" sz="1400" dirty="0">
                  <a:solidFill>
                    <a:srgbClr val="000000"/>
                  </a:solidFill>
                  <a:latin typeface="Courier New" charset="0"/>
                </a:rPr>
                <a:t>SWI  0x10 </a:t>
              </a:r>
            </a:p>
            <a:p>
              <a:pPr eaLnBrk="0" hangingPunct="0">
                <a:spcBef>
                  <a:spcPct val="0"/>
                </a:spcBef>
                <a:buClrTx/>
                <a:buSzTx/>
                <a:buFontTx/>
                <a:buNone/>
              </a:pPr>
              <a:r>
                <a:rPr lang="en-US" sz="1400" dirty="0">
                  <a:solidFill>
                    <a:srgbClr val="000000"/>
                  </a:solidFill>
                  <a:latin typeface="Courier New" charset="0"/>
                </a:rPr>
                <a:t>SUB  r2,r2,r0</a:t>
              </a:r>
              <a:endParaRPr lang="en-US" sz="2400" dirty="0">
                <a:solidFill>
                  <a:srgbClr val="000000"/>
                </a:solidFill>
              </a:endParaRPr>
            </a:p>
          </p:txBody>
        </p:sp>
        <p:sp>
          <p:nvSpPr>
            <p:cNvPr id="30736" name="Text Box 6"/>
            <p:cNvSpPr txBox="1">
              <a:spLocks noChangeArrowheads="1"/>
            </p:cNvSpPr>
            <p:nvPr/>
          </p:nvSpPr>
          <p:spPr bwMode="auto">
            <a:xfrm>
              <a:off x="435" y="1726"/>
              <a:ext cx="98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000000"/>
                  </a:solidFill>
                  <a:latin typeface="+mn-lt"/>
                </a:rPr>
                <a:t>USER Program</a:t>
              </a:r>
            </a:p>
          </p:txBody>
        </p:sp>
      </p:grpSp>
      <p:sp>
        <p:nvSpPr>
          <p:cNvPr id="30724" name="Text Box 7"/>
          <p:cNvSpPr txBox="1">
            <a:spLocks noChangeArrowheads="1"/>
          </p:cNvSpPr>
          <p:nvPr/>
        </p:nvSpPr>
        <p:spPr bwMode="auto">
          <a:xfrm>
            <a:off x="3258223" y="2558276"/>
            <a:ext cx="24545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dirty="0">
                <a:solidFill>
                  <a:srgbClr val="000000"/>
                </a:solidFill>
                <a:latin typeface="+mn-lt"/>
              </a:rPr>
              <a:t>Vector Table</a:t>
            </a:r>
          </a:p>
          <a:p>
            <a:pPr algn="ctr">
              <a:spcBef>
                <a:spcPct val="0"/>
              </a:spcBef>
              <a:buClrTx/>
              <a:buSzTx/>
              <a:buFontTx/>
              <a:buNone/>
            </a:pPr>
            <a:r>
              <a:rPr lang="en-US" sz="1400" dirty="0">
                <a:solidFill>
                  <a:srgbClr val="000000"/>
                </a:solidFill>
                <a:latin typeface="+mn-lt"/>
              </a:rPr>
              <a:t>starting at 0x00 in memory</a:t>
            </a:r>
          </a:p>
        </p:txBody>
      </p:sp>
      <p:sp>
        <p:nvSpPr>
          <p:cNvPr id="30725" name="Text Box 8"/>
          <p:cNvSpPr txBox="1">
            <a:spLocks noChangeArrowheads="1"/>
          </p:cNvSpPr>
          <p:nvPr/>
        </p:nvSpPr>
        <p:spPr bwMode="auto">
          <a:xfrm>
            <a:off x="2701925" y="3380273"/>
            <a:ext cx="6096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a:solidFill>
                  <a:srgbClr val="CC3300"/>
                </a:solidFill>
                <a:latin typeface="Courier New" charset="0"/>
              </a:rPr>
              <a:t>0x00</a:t>
            </a:r>
          </a:p>
          <a:p>
            <a:pPr algn="ctr">
              <a:spcBef>
                <a:spcPct val="0"/>
              </a:spcBef>
              <a:buClrTx/>
              <a:buSzTx/>
              <a:buFontTx/>
              <a:buNone/>
            </a:pPr>
            <a:r>
              <a:rPr lang="en-US" sz="1400">
                <a:solidFill>
                  <a:srgbClr val="CC3300"/>
                </a:solidFill>
                <a:latin typeface="Courier New" charset="0"/>
              </a:rPr>
              <a:t>0x04</a:t>
            </a:r>
          </a:p>
          <a:p>
            <a:pPr algn="ctr">
              <a:spcBef>
                <a:spcPct val="0"/>
              </a:spcBef>
              <a:buClrTx/>
              <a:buSzTx/>
              <a:buFontTx/>
              <a:buNone/>
            </a:pPr>
            <a:r>
              <a:rPr lang="en-US" sz="1400">
                <a:solidFill>
                  <a:srgbClr val="CC3300"/>
                </a:solidFill>
                <a:latin typeface="Courier New" charset="0"/>
              </a:rPr>
              <a:t>0x08</a:t>
            </a:r>
          </a:p>
          <a:p>
            <a:pPr algn="ctr">
              <a:spcBef>
                <a:spcPct val="0"/>
              </a:spcBef>
              <a:buClrTx/>
              <a:buSzTx/>
              <a:buFontTx/>
              <a:buNone/>
            </a:pPr>
            <a:r>
              <a:rPr lang="en-US" sz="1400">
                <a:solidFill>
                  <a:srgbClr val="CC3300"/>
                </a:solidFill>
                <a:latin typeface="Courier New" charset="0"/>
              </a:rPr>
              <a:t>0x0c</a:t>
            </a:r>
          </a:p>
          <a:p>
            <a:pPr algn="ctr">
              <a:spcBef>
                <a:spcPct val="0"/>
              </a:spcBef>
              <a:buClrTx/>
              <a:buSzTx/>
              <a:buFontTx/>
              <a:buNone/>
            </a:pPr>
            <a:r>
              <a:rPr lang="en-US" sz="1400">
                <a:solidFill>
                  <a:srgbClr val="CC3300"/>
                </a:solidFill>
                <a:latin typeface="Courier New" charset="0"/>
              </a:rPr>
              <a:t>0x10</a:t>
            </a:r>
          </a:p>
          <a:p>
            <a:pPr algn="ctr">
              <a:spcBef>
                <a:spcPct val="0"/>
              </a:spcBef>
              <a:buClrTx/>
              <a:buSzTx/>
              <a:buFontTx/>
              <a:buNone/>
            </a:pPr>
            <a:r>
              <a:rPr lang="en-US" sz="1400">
                <a:latin typeface="Courier New" charset="0"/>
              </a:rPr>
              <a:t>0x14</a:t>
            </a:r>
          </a:p>
          <a:p>
            <a:pPr algn="ctr">
              <a:spcBef>
                <a:spcPct val="0"/>
              </a:spcBef>
              <a:buClrTx/>
              <a:buSzTx/>
              <a:buFontTx/>
              <a:buNone/>
            </a:pPr>
            <a:r>
              <a:rPr lang="en-US" sz="1400">
                <a:solidFill>
                  <a:srgbClr val="CC3300"/>
                </a:solidFill>
                <a:latin typeface="Courier New" charset="0"/>
              </a:rPr>
              <a:t>0x18</a:t>
            </a:r>
          </a:p>
          <a:p>
            <a:pPr algn="ctr">
              <a:spcBef>
                <a:spcPct val="0"/>
              </a:spcBef>
              <a:buClrTx/>
              <a:buSzTx/>
              <a:buFontTx/>
              <a:buNone/>
            </a:pPr>
            <a:r>
              <a:rPr lang="en-US" sz="1400">
                <a:solidFill>
                  <a:srgbClr val="CC3300"/>
                </a:solidFill>
                <a:latin typeface="Courier New" charset="0"/>
              </a:rPr>
              <a:t>0x1c</a:t>
            </a:r>
          </a:p>
        </p:txBody>
      </p:sp>
      <p:sp>
        <p:nvSpPr>
          <p:cNvPr id="30726" name="Line 9"/>
          <p:cNvSpPr>
            <a:spLocks noChangeShapeType="1"/>
          </p:cNvSpPr>
          <p:nvPr/>
        </p:nvSpPr>
        <p:spPr bwMode="auto">
          <a:xfrm>
            <a:off x="1905000" y="3986697"/>
            <a:ext cx="796926" cy="1"/>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 name="Group 10"/>
          <p:cNvGrpSpPr>
            <a:grpSpLocks/>
          </p:cNvGrpSpPr>
          <p:nvPr/>
        </p:nvGrpSpPr>
        <p:grpSpPr bwMode="auto">
          <a:xfrm>
            <a:off x="5634038" y="3519973"/>
            <a:ext cx="2859087" cy="2284413"/>
            <a:chOff x="3549" y="2099"/>
            <a:chExt cx="1801" cy="1439"/>
          </a:xfrm>
        </p:grpSpPr>
        <p:sp>
          <p:nvSpPr>
            <p:cNvPr id="30730" name="Oval 11"/>
            <p:cNvSpPr>
              <a:spLocks noChangeArrowheads="1"/>
            </p:cNvSpPr>
            <p:nvPr/>
          </p:nvSpPr>
          <p:spPr bwMode="auto">
            <a:xfrm>
              <a:off x="3924" y="2216"/>
              <a:ext cx="144" cy="144"/>
            </a:xfrm>
            <a:prstGeom prst="ellipse">
              <a:avLst/>
            </a:prstGeom>
            <a:noFill/>
            <a:ln w="1905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996633"/>
                  </a:solidFill>
                </a:rPr>
                <a:t>2</a:t>
              </a:r>
              <a:endParaRPr lang="en-US" sz="2400">
                <a:solidFill>
                  <a:schemeClr val="tx1"/>
                </a:solidFill>
              </a:endParaRPr>
            </a:p>
          </p:txBody>
        </p:sp>
        <p:grpSp>
          <p:nvGrpSpPr>
            <p:cNvPr id="30731" name="Group 12"/>
            <p:cNvGrpSpPr>
              <a:grpSpLocks/>
            </p:cNvGrpSpPr>
            <p:nvPr/>
          </p:nvGrpSpPr>
          <p:grpSpPr bwMode="auto">
            <a:xfrm>
              <a:off x="4315" y="2099"/>
              <a:ext cx="1035" cy="1439"/>
              <a:chOff x="4315" y="1802"/>
              <a:chExt cx="1035" cy="1439"/>
            </a:xfrm>
          </p:grpSpPr>
          <p:sp>
            <p:nvSpPr>
              <p:cNvPr id="30733" name="Rectangle 13"/>
              <p:cNvSpPr>
                <a:spLocks noChangeArrowheads="1"/>
              </p:cNvSpPr>
              <p:nvPr/>
            </p:nvSpPr>
            <p:spPr bwMode="auto">
              <a:xfrm>
                <a:off x="4315" y="2002"/>
                <a:ext cx="1035" cy="123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chemeClr val="tx1"/>
                  </a:solidFill>
                </a:endParaRPr>
              </a:p>
            </p:txBody>
          </p:sp>
          <p:sp>
            <p:nvSpPr>
              <p:cNvPr id="30734" name="Text Box 14"/>
              <p:cNvSpPr txBox="1">
                <a:spLocks noChangeArrowheads="1"/>
              </p:cNvSpPr>
              <p:nvPr/>
            </p:nvSpPr>
            <p:spPr bwMode="auto">
              <a:xfrm>
                <a:off x="4355" y="1802"/>
                <a:ext cx="8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000000"/>
                    </a:solidFill>
                    <a:latin typeface="+mn-lt"/>
                  </a:rPr>
                  <a:t>SWI Handler</a:t>
                </a:r>
              </a:p>
            </p:txBody>
          </p:sp>
        </p:grpSp>
        <p:sp>
          <p:nvSpPr>
            <p:cNvPr id="30732" name="Line 15"/>
            <p:cNvSpPr>
              <a:spLocks noChangeShapeType="1"/>
            </p:cNvSpPr>
            <p:nvPr/>
          </p:nvSpPr>
          <p:spPr bwMode="auto">
            <a:xfrm>
              <a:off x="3549" y="2380"/>
              <a:ext cx="743" cy="13"/>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0728" name="Oval 16"/>
          <p:cNvSpPr>
            <a:spLocks noChangeArrowheads="1"/>
          </p:cNvSpPr>
          <p:nvPr/>
        </p:nvSpPr>
        <p:spPr bwMode="auto">
          <a:xfrm>
            <a:off x="2365375" y="3704123"/>
            <a:ext cx="228600" cy="228600"/>
          </a:xfrm>
          <a:prstGeom prst="ellipse">
            <a:avLst/>
          </a:prstGeom>
          <a:noFill/>
          <a:ln w="1905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996633"/>
                </a:solidFill>
              </a:rPr>
              <a:t>1</a:t>
            </a:r>
            <a:endParaRPr lang="en-US" sz="2400">
              <a:solidFill>
                <a:schemeClr val="tx1"/>
              </a:solidFill>
            </a:endParaRPr>
          </a:p>
        </p:txBody>
      </p:sp>
      <p:sp>
        <p:nvSpPr>
          <p:cNvPr id="30729" name="Rectangle 17"/>
          <p:cNvSpPr>
            <a:spLocks noChangeArrowheads="1"/>
          </p:cNvSpPr>
          <p:nvPr/>
        </p:nvSpPr>
        <p:spPr bwMode="auto">
          <a:xfrm>
            <a:off x="3367088" y="3150085"/>
            <a:ext cx="2232025" cy="22542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400" dirty="0">
                <a:solidFill>
                  <a:srgbClr val="000000"/>
                </a:solidFill>
                <a:latin typeface="Courier New" charset="0"/>
              </a:rPr>
              <a:t>to Reset    Handler</a:t>
            </a:r>
          </a:p>
          <a:p>
            <a:pPr algn="ctr" eaLnBrk="0" hangingPunct="0">
              <a:spcBef>
                <a:spcPct val="0"/>
              </a:spcBef>
              <a:buClrTx/>
              <a:buSzTx/>
              <a:buFontTx/>
              <a:buNone/>
            </a:pPr>
            <a:r>
              <a:rPr lang="en-US" sz="1400" dirty="0">
                <a:solidFill>
                  <a:srgbClr val="000000"/>
                </a:solidFill>
                <a:latin typeface="Courier New" charset="0"/>
              </a:rPr>
              <a:t>to </a:t>
            </a:r>
            <a:r>
              <a:rPr lang="en-US" sz="1400" dirty="0" err="1">
                <a:solidFill>
                  <a:srgbClr val="000000"/>
                </a:solidFill>
                <a:latin typeface="Courier New" charset="0"/>
              </a:rPr>
              <a:t>Undef</a:t>
            </a:r>
            <a:r>
              <a:rPr lang="en-US" sz="1400" dirty="0">
                <a:solidFill>
                  <a:srgbClr val="000000"/>
                </a:solidFill>
                <a:latin typeface="Courier New" charset="0"/>
              </a:rPr>
              <a:t>    Handler</a:t>
            </a:r>
          </a:p>
          <a:p>
            <a:pPr algn="ctr" eaLnBrk="0" hangingPunct="0">
              <a:spcBef>
                <a:spcPct val="0"/>
              </a:spcBef>
              <a:buClrTx/>
              <a:buSzTx/>
              <a:buFontTx/>
              <a:buNone/>
            </a:pPr>
            <a:r>
              <a:rPr lang="en-US" sz="1400" dirty="0">
                <a:solidFill>
                  <a:srgbClr val="000000"/>
                </a:solidFill>
                <a:latin typeface="Courier New" charset="0"/>
              </a:rPr>
              <a:t>to SWI      Handler</a:t>
            </a:r>
          </a:p>
          <a:p>
            <a:pPr algn="ctr" eaLnBrk="0" hangingPunct="0">
              <a:spcBef>
                <a:spcPct val="0"/>
              </a:spcBef>
              <a:buClrTx/>
              <a:buSzTx/>
              <a:buFontTx/>
              <a:buNone/>
            </a:pPr>
            <a:r>
              <a:rPr lang="en-US" sz="1400" dirty="0">
                <a:solidFill>
                  <a:srgbClr val="000000"/>
                </a:solidFill>
                <a:latin typeface="Courier New" charset="0"/>
              </a:rPr>
              <a:t>to </a:t>
            </a:r>
            <a:r>
              <a:rPr lang="en-US" sz="1400" dirty="0" err="1">
                <a:solidFill>
                  <a:srgbClr val="000000"/>
                </a:solidFill>
                <a:latin typeface="Courier New" charset="0"/>
              </a:rPr>
              <a:t>Prefetch</a:t>
            </a:r>
            <a:r>
              <a:rPr lang="en-US" sz="1400" dirty="0">
                <a:solidFill>
                  <a:srgbClr val="000000"/>
                </a:solidFill>
                <a:latin typeface="Courier New" charset="0"/>
              </a:rPr>
              <a:t> Handler</a:t>
            </a:r>
          </a:p>
          <a:p>
            <a:pPr algn="ctr" eaLnBrk="0" hangingPunct="0">
              <a:spcBef>
                <a:spcPct val="0"/>
              </a:spcBef>
              <a:buClrTx/>
              <a:buSzTx/>
              <a:buFontTx/>
              <a:buNone/>
            </a:pPr>
            <a:r>
              <a:rPr lang="en-US" sz="1400" dirty="0">
                <a:solidFill>
                  <a:srgbClr val="000000"/>
                </a:solidFill>
                <a:latin typeface="Courier New" charset="0"/>
              </a:rPr>
              <a:t>to Data     Handler</a:t>
            </a:r>
          </a:p>
          <a:p>
            <a:pPr algn="ctr" eaLnBrk="0" hangingPunct="0">
              <a:spcBef>
                <a:spcPct val="0"/>
              </a:spcBef>
              <a:buClrTx/>
              <a:buSzTx/>
              <a:buFontTx/>
              <a:buNone/>
            </a:pPr>
            <a:r>
              <a:rPr lang="en-US" sz="1400" dirty="0">
                <a:solidFill>
                  <a:srgbClr val="000000"/>
                </a:solidFill>
                <a:latin typeface="Courier New" charset="0"/>
              </a:rPr>
              <a:t>Reserved </a:t>
            </a:r>
          </a:p>
          <a:p>
            <a:pPr algn="ctr" eaLnBrk="0" hangingPunct="0">
              <a:spcBef>
                <a:spcPct val="0"/>
              </a:spcBef>
              <a:buClrTx/>
              <a:buSzTx/>
              <a:buFontTx/>
              <a:buNone/>
            </a:pPr>
            <a:r>
              <a:rPr lang="en-US" sz="1400" dirty="0">
                <a:solidFill>
                  <a:srgbClr val="000000"/>
                </a:solidFill>
                <a:latin typeface="Courier New" charset="0"/>
              </a:rPr>
              <a:t>to IRQ      Handler</a:t>
            </a:r>
          </a:p>
          <a:p>
            <a:pPr algn="ctr" eaLnBrk="0" hangingPunct="0">
              <a:spcBef>
                <a:spcPct val="0"/>
              </a:spcBef>
              <a:buClrTx/>
              <a:buSzTx/>
              <a:buFontTx/>
              <a:buNone/>
            </a:pPr>
            <a:r>
              <a:rPr lang="en-US" sz="1400" dirty="0">
                <a:solidFill>
                  <a:srgbClr val="000000"/>
                </a:solidFill>
                <a:latin typeface="Courier New" charset="0"/>
              </a:rPr>
              <a:t>to FIQ      Handler</a:t>
            </a:r>
            <a:endParaRPr lang="en-US" sz="2400" dirty="0">
              <a:solidFill>
                <a:srgbClr val="000000"/>
              </a:solidFill>
            </a:endParaRPr>
          </a:p>
        </p:txBody>
      </p:sp>
    </p:spTree>
    <p:extLst>
      <p:ext uri="{BB962C8B-B14F-4D97-AF65-F5344CB8AC3E}">
        <p14:creationId xmlns:p14="http://schemas.microsoft.com/office/powerpoint/2010/main" val="5928862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ja-JP" altLang="en-US" dirty="0">
                <a:cs typeface="Arial" charset="0"/>
              </a:rPr>
              <a:t>“</a:t>
            </a:r>
            <a:r>
              <a:rPr lang="en-US" altLang="ja-JP" dirty="0">
                <a:cs typeface="Arial" charset="0"/>
              </a:rPr>
              <a:t>Vectoring</a:t>
            </a:r>
            <a:r>
              <a:rPr lang="ja-JP" altLang="en-US" dirty="0">
                <a:cs typeface="Arial" charset="0"/>
              </a:rPr>
              <a:t>”</a:t>
            </a:r>
            <a:r>
              <a:rPr lang="en-US" altLang="ja-JP" dirty="0">
                <a:cs typeface="Arial" charset="0"/>
              </a:rPr>
              <a:t> </a:t>
            </a:r>
            <a:r>
              <a:rPr lang="en-US" altLang="ja-JP" dirty="0" smtClean="0">
                <a:cs typeface="Arial" charset="0"/>
              </a:rPr>
              <a:t>SWI to its Handler </a:t>
            </a:r>
            <a:endParaRPr lang="en-US" dirty="0">
              <a:cs typeface="Arial" charset="0"/>
            </a:endParaRPr>
          </a:p>
        </p:txBody>
      </p:sp>
      <p:sp>
        <p:nvSpPr>
          <p:cNvPr id="47106" name="Rectangle 3"/>
          <p:cNvSpPr>
            <a:spLocks noGrp="1" noChangeArrowheads="1"/>
          </p:cNvSpPr>
          <p:nvPr>
            <p:ph idx="1"/>
          </p:nvPr>
        </p:nvSpPr>
        <p:spPr/>
        <p:txBody>
          <a:bodyPr>
            <a:normAutofit/>
          </a:bodyPr>
          <a:lstStyle/>
          <a:p>
            <a:r>
              <a:rPr lang="en-US" b="1" dirty="0" smtClean="0">
                <a:cs typeface="Arial" charset="0"/>
              </a:rPr>
              <a:t>Option #1: </a:t>
            </a:r>
            <a:r>
              <a:rPr lang="en-US" dirty="0" smtClean="0">
                <a:cs typeface="Arial" charset="0"/>
              </a:rPr>
              <a:t>Use </a:t>
            </a:r>
            <a:r>
              <a:rPr lang="en-US" dirty="0">
                <a:cs typeface="Arial" charset="0"/>
              </a:rPr>
              <a:t>a branch instruction (limited range because branch offset must be within 32 MB of branch instruction)</a:t>
            </a:r>
          </a:p>
          <a:p>
            <a:pPr lvl="1" eaLnBrk="1" hangingPunct="1">
              <a:buFontTx/>
              <a:buNone/>
            </a:pPr>
            <a:r>
              <a:rPr lang="en-US" sz="1600" dirty="0">
                <a:cs typeface="Arial" charset="0"/>
              </a:rPr>
              <a:t>     </a:t>
            </a:r>
          </a:p>
        </p:txBody>
      </p:sp>
      <p:sp>
        <p:nvSpPr>
          <p:cNvPr id="47107" name="Rectangle 4"/>
          <p:cNvSpPr>
            <a:spLocks noChangeArrowheads="1"/>
          </p:cNvSpPr>
          <p:nvPr/>
        </p:nvSpPr>
        <p:spPr bwMode="auto">
          <a:xfrm>
            <a:off x="3433763" y="3465513"/>
            <a:ext cx="2455862" cy="18272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B </a:t>
            </a:r>
            <a:r>
              <a:rPr lang="en-US" sz="1200" dirty="0" err="1">
                <a:solidFill>
                  <a:srgbClr val="808080"/>
                </a:solidFill>
                <a:latin typeface="Courier New" charset="0"/>
              </a:rPr>
              <a:t>Reset_Handler</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B </a:t>
            </a:r>
            <a:r>
              <a:rPr lang="en-US" sz="1200" dirty="0" err="1">
                <a:solidFill>
                  <a:srgbClr val="808080"/>
                </a:solidFill>
                <a:latin typeface="Courier New" charset="0"/>
              </a:rPr>
              <a:t>Undef_Handler</a:t>
            </a:r>
            <a:r>
              <a:rPr lang="en-US" sz="1200" dirty="0">
                <a:solidFill>
                  <a:srgbClr val="808080"/>
                </a:solidFill>
                <a:latin typeface="Courier New" charset="0"/>
              </a:rPr>
              <a:t> </a:t>
            </a:r>
          </a:p>
          <a:p>
            <a:pPr eaLnBrk="0" hangingPunct="0">
              <a:spcBef>
                <a:spcPct val="0"/>
              </a:spcBef>
              <a:buClrTx/>
              <a:buSzTx/>
              <a:buFontTx/>
              <a:buNone/>
            </a:pPr>
            <a:r>
              <a:rPr lang="en-US" sz="1200" dirty="0">
                <a:solidFill>
                  <a:srgbClr val="808080"/>
                </a:solidFill>
                <a:latin typeface="Courier New" charset="0"/>
              </a:rPr>
              <a:t>B </a:t>
            </a:r>
            <a:r>
              <a:rPr lang="en-US" sz="1200" dirty="0" err="1">
                <a:solidFill>
                  <a:srgbClr val="808080"/>
                </a:solidFill>
                <a:latin typeface="Courier New" charset="0"/>
              </a:rPr>
              <a:t>S_Handler</a:t>
            </a:r>
            <a:r>
              <a:rPr lang="en-US" sz="1200" dirty="0">
                <a:solidFill>
                  <a:srgbClr val="808080"/>
                </a:solidFill>
                <a:latin typeface="Courier New" charset="0"/>
              </a:rPr>
              <a:t> </a:t>
            </a:r>
          </a:p>
          <a:p>
            <a:pPr eaLnBrk="0" hangingPunct="0">
              <a:spcBef>
                <a:spcPct val="0"/>
              </a:spcBef>
              <a:buClrTx/>
              <a:buSzTx/>
              <a:buFontTx/>
              <a:buNone/>
            </a:pPr>
            <a:r>
              <a:rPr lang="en-US" sz="1200" dirty="0">
                <a:solidFill>
                  <a:srgbClr val="808080"/>
                </a:solidFill>
                <a:latin typeface="Courier New" charset="0"/>
              </a:rPr>
              <a:t>B </a:t>
            </a:r>
            <a:r>
              <a:rPr lang="en-US" sz="1200" dirty="0" err="1">
                <a:solidFill>
                  <a:srgbClr val="808080"/>
                </a:solidFill>
                <a:latin typeface="Courier New" charset="0"/>
              </a:rPr>
              <a:t>D_Handler</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B </a:t>
            </a:r>
            <a:r>
              <a:rPr lang="en-US" sz="1200" dirty="0" err="1">
                <a:solidFill>
                  <a:srgbClr val="808080"/>
                </a:solidFill>
                <a:latin typeface="Courier New" charset="0"/>
              </a:rPr>
              <a:t>Prefetch_Handler</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B Somewhere</a:t>
            </a:r>
          </a:p>
          <a:p>
            <a:pPr eaLnBrk="0" hangingPunct="0">
              <a:spcBef>
                <a:spcPct val="0"/>
              </a:spcBef>
              <a:buClrTx/>
              <a:buSzTx/>
              <a:buFontTx/>
              <a:buNone/>
            </a:pPr>
            <a:r>
              <a:rPr lang="en-US" sz="1200" dirty="0">
                <a:solidFill>
                  <a:srgbClr val="808080"/>
                </a:solidFill>
                <a:latin typeface="Courier New" charset="0"/>
              </a:rPr>
              <a:t>B </a:t>
            </a:r>
            <a:r>
              <a:rPr lang="en-US" sz="1200" dirty="0" err="1">
                <a:solidFill>
                  <a:srgbClr val="808080"/>
                </a:solidFill>
                <a:latin typeface="Courier New" charset="0"/>
              </a:rPr>
              <a:t>IRQ_Handler</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First instruction of FIQ </a:t>
            </a:r>
            <a:endParaRPr lang="en-US" sz="1200" dirty="0">
              <a:solidFill>
                <a:srgbClr val="808080"/>
              </a:solidFill>
            </a:endParaRPr>
          </a:p>
        </p:txBody>
      </p:sp>
      <p:sp>
        <p:nvSpPr>
          <p:cNvPr id="47108" name="Text Box 5"/>
          <p:cNvSpPr txBox="1">
            <a:spLocks noChangeArrowheads="1"/>
          </p:cNvSpPr>
          <p:nvPr/>
        </p:nvSpPr>
        <p:spPr bwMode="auto">
          <a:xfrm>
            <a:off x="3332163" y="2960222"/>
            <a:ext cx="2525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dirty="0">
                <a:solidFill>
                  <a:srgbClr val="000000"/>
                </a:solidFill>
                <a:latin typeface="+mn-lt"/>
              </a:rPr>
              <a:t>Vector Table </a:t>
            </a:r>
          </a:p>
          <a:p>
            <a:pPr algn="ctr">
              <a:spcBef>
                <a:spcPct val="0"/>
              </a:spcBef>
              <a:buClrTx/>
              <a:buSzTx/>
              <a:buFontTx/>
              <a:buNone/>
            </a:pPr>
            <a:r>
              <a:rPr lang="en-US" sz="1400" dirty="0">
                <a:solidFill>
                  <a:srgbClr val="000000"/>
                </a:solidFill>
                <a:latin typeface="+mn-lt"/>
              </a:rPr>
              <a:t>starting at 0x00 in memory</a:t>
            </a:r>
          </a:p>
        </p:txBody>
      </p:sp>
      <p:sp>
        <p:nvSpPr>
          <p:cNvPr id="47109" name="Text Box 6"/>
          <p:cNvSpPr txBox="1">
            <a:spLocks noChangeArrowheads="1"/>
          </p:cNvSpPr>
          <p:nvPr/>
        </p:nvSpPr>
        <p:spPr bwMode="auto">
          <a:xfrm>
            <a:off x="2803525" y="3613150"/>
            <a:ext cx="7588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CC3300"/>
                </a:solidFill>
                <a:latin typeface="Courier New" charset="0"/>
              </a:rPr>
              <a:t>0x00</a:t>
            </a:r>
          </a:p>
          <a:p>
            <a:pPr algn="ctr">
              <a:spcBef>
                <a:spcPct val="0"/>
              </a:spcBef>
              <a:buClrTx/>
              <a:buSzTx/>
              <a:buFontTx/>
              <a:buNone/>
            </a:pPr>
            <a:r>
              <a:rPr lang="en-US" sz="1200">
                <a:solidFill>
                  <a:srgbClr val="CC3300"/>
                </a:solidFill>
                <a:latin typeface="Courier New" charset="0"/>
              </a:rPr>
              <a:t>0x04</a:t>
            </a:r>
          </a:p>
          <a:p>
            <a:pPr algn="ctr">
              <a:spcBef>
                <a:spcPct val="0"/>
              </a:spcBef>
              <a:buClrTx/>
              <a:buSzTx/>
              <a:buFontTx/>
              <a:buNone/>
            </a:pPr>
            <a:r>
              <a:rPr lang="en-US" sz="1200">
                <a:solidFill>
                  <a:srgbClr val="CC3300"/>
                </a:solidFill>
                <a:latin typeface="Courier New" charset="0"/>
              </a:rPr>
              <a:t>0x08</a:t>
            </a:r>
          </a:p>
          <a:p>
            <a:pPr algn="ctr">
              <a:spcBef>
                <a:spcPct val="0"/>
              </a:spcBef>
              <a:buClrTx/>
              <a:buSzTx/>
              <a:buFontTx/>
              <a:buNone/>
            </a:pPr>
            <a:r>
              <a:rPr lang="en-US" sz="1200">
                <a:solidFill>
                  <a:srgbClr val="CC3300"/>
                </a:solidFill>
                <a:latin typeface="Courier New" charset="0"/>
              </a:rPr>
              <a:t>0x0c</a:t>
            </a:r>
          </a:p>
          <a:p>
            <a:pPr algn="ctr">
              <a:spcBef>
                <a:spcPct val="0"/>
              </a:spcBef>
              <a:buClrTx/>
              <a:buSzTx/>
              <a:buFontTx/>
              <a:buNone/>
            </a:pPr>
            <a:r>
              <a:rPr lang="en-US" sz="1200">
                <a:solidFill>
                  <a:srgbClr val="CC3300"/>
                </a:solidFill>
                <a:latin typeface="Courier New" charset="0"/>
              </a:rPr>
              <a:t>0x10</a:t>
            </a:r>
          </a:p>
          <a:p>
            <a:pPr algn="ctr">
              <a:spcBef>
                <a:spcPct val="0"/>
              </a:spcBef>
              <a:buClrTx/>
              <a:buSzTx/>
              <a:buFontTx/>
              <a:buNone/>
            </a:pPr>
            <a:r>
              <a:rPr lang="en-US" sz="1200">
                <a:solidFill>
                  <a:srgbClr val="CC3300"/>
                </a:solidFill>
                <a:latin typeface="Courier New" charset="0"/>
              </a:rPr>
              <a:t>0x14</a:t>
            </a:r>
          </a:p>
          <a:p>
            <a:pPr algn="ctr">
              <a:spcBef>
                <a:spcPct val="0"/>
              </a:spcBef>
              <a:buClrTx/>
              <a:buSzTx/>
              <a:buFontTx/>
              <a:buNone/>
            </a:pPr>
            <a:r>
              <a:rPr lang="en-US" sz="1200">
                <a:solidFill>
                  <a:srgbClr val="CC3300"/>
                </a:solidFill>
                <a:latin typeface="Courier New" charset="0"/>
              </a:rPr>
              <a:t>0x18</a:t>
            </a:r>
          </a:p>
          <a:p>
            <a:pPr algn="ctr">
              <a:spcBef>
                <a:spcPct val="0"/>
              </a:spcBef>
              <a:buClrTx/>
              <a:buSzTx/>
              <a:buFontTx/>
              <a:buNone/>
            </a:pPr>
            <a:r>
              <a:rPr lang="en-US" sz="1200">
                <a:solidFill>
                  <a:srgbClr val="CC3300"/>
                </a:solidFill>
                <a:latin typeface="Courier New" charset="0"/>
              </a:rPr>
              <a:t>0x1c</a:t>
            </a:r>
          </a:p>
        </p:txBody>
      </p:sp>
      <p:sp>
        <p:nvSpPr>
          <p:cNvPr id="47110" name="Rectangle 7"/>
          <p:cNvSpPr>
            <a:spLocks noChangeArrowheads="1"/>
          </p:cNvSpPr>
          <p:nvPr/>
        </p:nvSpPr>
        <p:spPr bwMode="auto">
          <a:xfrm>
            <a:off x="6713538" y="4164013"/>
            <a:ext cx="2071687" cy="20002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rgbClr val="808080"/>
              </a:solidFill>
            </a:endParaRPr>
          </a:p>
        </p:txBody>
      </p:sp>
      <p:sp>
        <p:nvSpPr>
          <p:cNvPr id="47111" name="Text Box 8"/>
          <p:cNvSpPr txBox="1">
            <a:spLocks noChangeArrowheads="1"/>
          </p:cNvSpPr>
          <p:nvPr/>
        </p:nvSpPr>
        <p:spPr bwMode="auto">
          <a:xfrm>
            <a:off x="6627813" y="3584575"/>
            <a:ext cx="19510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000000"/>
                </a:solidFill>
                <a:latin typeface="+mn-lt"/>
              </a:rPr>
              <a:t>SWI Handler</a:t>
            </a:r>
          </a:p>
          <a:p>
            <a:pPr algn="ctr">
              <a:spcBef>
                <a:spcPct val="0"/>
              </a:spcBef>
              <a:buClrTx/>
              <a:buSzTx/>
              <a:buFontTx/>
              <a:buNone/>
            </a:pPr>
            <a:r>
              <a:rPr lang="en-US" sz="1600" dirty="0">
                <a:solidFill>
                  <a:srgbClr val="000000"/>
                </a:solidFill>
                <a:latin typeface="+mn-lt"/>
              </a:rPr>
              <a:t>(</a:t>
            </a:r>
            <a:r>
              <a:rPr lang="en-US" sz="1600" dirty="0" err="1">
                <a:solidFill>
                  <a:srgbClr val="000000"/>
                </a:solidFill>
                <a:latin typeface="+mn-lt"/>
              </a:rPr>
              <a:t>S_Handler</a:t>
            </a:r>
            <a:r>
              <a:rPr lang="en-US" sz="1600" dirty="0">
                <a:solidFill>
                  <a:srgbClr val="000000"/>
                </a:solidFill>
                <a:latin typeface="+mn-lt"/>
              </a:rPr>
              <a:t>)</a:t>
            </a:r>
          </a:p>
        </p:txBody>
      </p:sp>
      <p:sp>
        <p:nvSpPr>
          <p:cNvPr id="47112" name="Line 9"/>
          <p:cNvSpPr>
            <a:spLocks noChangeShapeType="1"/>
          </p:cNvSpPr>
          <p:nvPr/>
        </p:nvSpPr>
        <p:spPr bwMode="auto">
          <a:xfrm flipV="1">
            <a:off x="1498600" y="4133850"/>
            <a:ext cx="1401763" cy="18415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13" name="Line 10"/>
          <p:cNvSpPr>
            <a:spLocks noChangeShapeType="1"/>
          </p:cNvSpPr>
          <p:nvPr/>
        </p:nvSpPr>
        <p:spPr bwMode="auto">
          <a:xfrm>
            <a:off x="4597401" y="4122738"/>
            <a:ext cx="2116138" cy="195262"/>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14" name="Oval 11"/>
          <p:cNvSpPr>
            <a:spLocks noChangeArrowheads="1"/>
          </p:cNvSpPr>
          <p:nvPr/>
        </p:nvSpPr>
        <p:spPr bwMode="auto">
          <a:xfrm>
            <a:off x="5975350" y="3824288"/>
            <a:ext cx="288925" cy="233362"/>
          </a:xfrm>
          <a:prstGeom prst="ellipse">
            <a:avLst/>
          </a:prstGeom>
          <a:noFill/>
          <a:ln w="1905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dirty="0">
                <a:solidFill>
                  <a:srgbClr val="996633"/>
                </a:solidFill>
              </a:rPr>
              <a:t>2</a:t>
            </a:r>
            <a:endParaRPr lang="en-US" sz="2400" dirty="0">
              <a:solidFill>
                <a:srgbClr val="000000"/>
              </a:solidFill>
            </a:endParaRPr>
          </a:p>
        </p:txBody>
      </p:sp>
      <p:sp>
        <p:nvSpPr>
          <p:cNvPr id="47116" name="Rectangle 18"/>
          <p:cNvSpPr>
            <a:spLocks noChangeArrowheads="1"/>
          </p:cNvSpPr>
          <p:nvPr/>
        </p:nvSpPr>
        <p:spPr bwMode="auto">
          <a:xfrm>
            <a:off x="481013" y="3926068"/>
            <a:ext cx="1955800" cy="72372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ADD  r0,r0,r1 </a:t>
            </a:r>
          </a:p>
          <a:p>
            <a:pPr eaLnBrk="0" hangingPunct="0">
              <a:spcBef>
                <a:spcPct val="0"/>
              </a:spcBef>
              <a:buClrTx/>
              <a:buSzTx/>
              <a:buFontTx/>
              <a:buNone/>
            </a:pPr>
            <a:r>
              <a:rPr lang="en-US" sz="1200" dirty="0">
                <a:solidFill>
                  <a:srgbClr val="808080"/>
                </a:solidFill>
                <a:latin typeface="Courier New" charset="0"/>
              </a:rPr>
              <a:t>SWI  0x10 </a:t>
            </a:r>
          </a:p>
          <a:p>
            <a:pPr eaLnBrk="0" hangingPunct="0">
              <a:spcBef>
                <a:spcPct val="0"/>
              </a:spcBef>
              <a:buClrTx/>
              <a:buSzTx/>
              <a:buFontTx/>
              <a:buNone/>
            </a:pPr>
            <a:r>
              <a:rPr lang="en-US" sz="1200" dirty="0">
                <a:solidFill>
                  <a:srgbClr val="808080"/>
                </a:solidFill>
                <a:latin typeface="Courier New" charset="0"/>
              </a:rPr>
              <a:t>SUB  r2,r2,r0</a:t>
            </a:r>
            <a:endParaRPr lang="en-US" sz="1200" dirty="0">
              <a:solidFill>
                <a:srgbClr val="808080"/>
              </a:solidFill>
            </a:endParaRPr>
          </a:p>
        </p:txBody>
      </p:sp>
      <p:sp>
        <p:nvSpPr>
          <p:cNvPr id="47117" name="Text Box 19"/>
          <p:cNvSpPr txBox="1">
            <a:spLocks noChangeArrowheads="1"/>
          </p:cNvSpPr>
          <p:nvPr/>
        </p:nvSpPr>
        <p:spPr bwMode="auto">
          <a:xfrm>
            <a:off x="671077" y="3570401"/>
            <a:ext cx="15616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000000"/>
                </a:solidFill>
                <a:latin typeface="+mn-lt"/>
              </a:rPr>
              <a:t>USER Program</a:t>
            </a:r>
          </a:p>
        </p:txBody>
      </p:sp>
    </p:spTree>
    <p:extLst>
      <p:ext uri="{BB962C8B-B14F-4D97-AF65-F5344CB8AC3E}">
        <p14:creationId xmlns:p14="http://schemas.microsoft.com/office/powerpoint/2010/main" val="1012820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ja-JP" altLang="en-US" dirty="0">
                <a:cs typeface="Arial" charset="0"/>
              </a:rPr>
              <a:t>“</a:t>
            </a:r>
            <a:r>
              <a:rPr lang="en-US" altLang="ja-JP" dirty="0">
                <a:cs typeface="Arial" charset="0"/>
              </a:rPr>
              <a:t>Vectoring</a:t>
            </a:r>
            <a:r>
              <a:rPr lang="ja-JP" altLang="en-US" dirty="0">
                <a:cs typeface="Arial" charset="0"/>
              </a:rPr>
              <a:t>”</a:t>
            </a:r>
            <a:r>
              <a:rPr lang="en-US" altLang="ja-JP" dirty="0">
                <a:cs typeface="Arial" charset="0"/>
              </a:rPr>
              <a:t> SWI to its Handler </a:t>
            </a:r>
            <a:endParaRPr lang="en-US" dirty="0">
              <a:cs typeface="Arial" charset="0"/>
            </a:endParaRPr>
          </a:p>
        </p:txBody>
      </p:sp>
      <p:sp>
        <p:nvSpPr>
          <p:cNvPr id="51202" name="Rectangle 3"/>
          <p:cNvSpPr>
            <a:spLocks noGrp="1" noChangeArrowheads="1"/>
          </p:cNvSpPr>
          <p:nvPr>
            <p:ph idx="1"/>
          </p:nvPr>
        </p:nvSpPr>
        <p:spPr/>
        <p:txBody>
          <a:bodyPr>
            <a:normAutofit/>
          </a:bodyPr>
          <a:lstStyle/>
          <a:p>
            <a:r>
              <a:rPr lang="en-US" sz="1800" b="1" dirty="0" smtClean="0">
                <a:cs typeface="Arial" charset="0"/>
              </a:rPr>
              <a:t>Option #2</a:t>
            </a:r>
            <a:r>
              <a:rPr lang="en-US" sz="1800" dirty="0" smtClean="0">
                <a:cs typeface="Arial" charset="0"/>
              </a:rPr>
              <a:t>: </a:t>
            </a:r>
            <a:r>
              <a:rPr lang="en-US" sz="1800" dirty="0">
                <a:cs typeface="Arial" charset="0"/>
              </a:rPr>
              <a:t>Load the address of the actual handler into the pc using LDR instruction</a:t>
            </a:r>
          </a:p>
          <a:p>
            <a:pPr lvl="1" eaLnBrk="1" hangingPunct="1"/>
            <a:r>
              <a:rPr lang="en-US" sz="1600" dirty="0">
                <a:cs typeface="Arial" charset="0"/>
              </a:rPr>
              <a:t>A memory location (call it </a:t>
            </a:r>
            <a:r>
              <a:rPr lang="en-US" sz="1600" dirty="0" err="1">
                <a:cs typeface="Arial" charset="0"/>
              </a:rPr>
              <a:t>softvec</a:t>
            </a:r>
            <a:r>
              <a:rPr lang="en-US" sz="1600" dirty="0">
                <a:cs typeface="Arial" charset="0"/>
              </a:rPr>
              <a:t>) stores the address of the SWI handler (</a:t>
            </a:r>
            <a:r>
              <a:rPr lang="en-US" sz="1600" dirty="0" err="1">
                <a:cs typeface="Arial" charset="0"/>
              </a:rPr>
              <a:t>S_Handler</a:t>
            </a:r>
            <a:r>
              <a:rPr lang="en-US" sz="1600" dirty="0">
                <a:cs typeface="Arial" charset="0"/>
              </a:rPr>
              <a:t>)</a:t>
            </a:r>
          </a:p>
          <a:p>
            <a:pPr lvl="1" eaLnBrk="1" hangingPunct="1"/>
            <a:r>
              <a:rPr lang="en-US" sz="1600" dirty="0">
                <a:cs typeface="Arial" charset="0"/>
              </a:rPr>
              <a:t>Use LDR instruction to load pc with </a:t>
            </a:r>
            <a:r>
              <a:rPr lang="en-US" sz="1600" b="1" dirty="0">
                <a:solidFill>
                  <a:srgbClr val="CC0000"/>
                </a:solidFill>
                <a:cs typeface="Arial" charset="0"/>
              </a:rPr>
              <a:t>contents</a:t>
            </a:r>
            <a:r>
              <a:rPr lang="en-US" sz="1600" dirty="0">
                <a:cs typeface="Arial" charset="0"/>
              </a:rPr>
              <a:t> of </a:t>
            </a:r>
            <a:r>
              <a:rPr lang="en-US" sz="1600" dirty="0" err="1">
                <a:cs typeface="Arial" charset="0"/>
              </a:rPr>
              <a:t>softvec</a:t>
            </a:r>
            <a:endParaRPr lang="en-US" sz="1600" dirty="0">
              <a:cs typeface="Arial" charset="0"/>
            </a:endParaRPr>
          </a:p>
          <a:p>
            <a:pPr lvl="2" eaLnBrk="1" hangingPunct="1"/>
            <a:r>
              <a:rPr lang="en-US" sz="1600" dirty="0">
                <a:cs typeface="Arial" charset="0"/>
              </a:rPr>
              <a:t>Compute the offset (#offset) of </a:t>
            </a:r>
            <a:r>
              <a:rPr lang="en-US" sz="1600" dirty="0" err="1">
                <a:cs typeface="Arial" charset="0"/>
              </a:rPr>
              <a:t>softvec</a:t>
            </a:r>
            <a:r>
              <a:rPr lang="en-US" sz="1600" dirty="0">
                <a:cs typeface="Arial" charset="0"/>
              </a:rPr>
              <a:t> from SWI vector and use </a:t>
            </a:r>
            <a:r>
              <a:rPr lang="en-US" sz="1600" dirty="0" smtClean="0">
                <a:cs typeface="Arial" charset="0"/>
              </a:rPr>
              <a:t>LDR </a:t>
            </a:r>
            <a:r>
              <a:rPr lang="en-US" sz="1600" dirty="0">
                <a:cs typeface="Arial" charset="0"/>
              </a:rPr>
              <a:t>pc, [pc, #offset] to load the address of </a:t>
            </a:r>
            <a:r>
              <a:rPr lang="en-US" sz="1600" dirty="0" err="1">
                <a:cs typeface="Arial" charset="0"/>
              </a:rPr>
              <a:t>S_Handler</a:t>
            </a:r>
            <a:r>
              <a:rPr lang="en-US" sz="1600" dirty="0">
                <a:cs typeface="Arial" charset="0"/>
              </a:rPr>
              <a:t> into pc</a:t>
            </a:r>
          </a:p>
          <a:p>
            <a:pPr lvl="1" eaLnBrk="1" hangingPunct="1"/>
            <a:r>
              <a:rPr lang="en-US" sz="1600" dirty="0">
                <a:cs typeface="Arial" charset="0"/>
              </a:rPr>
              <a:t>Offset for LDR instruction is represented by 12 bits; hence </a:t>
            </a:r>
            <a:r>
              <a:rPr lang="en-US" sz="1600" dirty="0" err="1">
                <a:cs typeface="Arial" charset="0"/>
              </a:rPr>
              <a:t>softvec</a:t>
            </a:r>
            <a:r>
              <a:rPr lang="en-US" sz="1600" dirty="0">
                <a:cs typeface="Arial" charset="0"/>
              </a:rPr>
              <a:t> should be a max of 4K away from 0x08 , but address stored in </a:t>
            </a:r>
            <a:r>
              <a:rPr lang="en-US" sz="1600" dirty="0" err="1">
                <a:cs typeface="Arial" charset="0"/>
              </a:rPr>
              <a:t>softvec</a:t>
            </a:r>
            <a:r>
              <a:rPr lang="en-US" sz="1600" dirty="0">
                <a:cs typeface="Arial" charset="0"/>
              </a:rPr>
              <a:t> can be a 32-bit address</a:t>
            </a:r>
          </a:p>
          <a:p>
            <a:pPr lvl="2" eaLnBrk="1" hangingPunct="1"/>
            <a:endParaRPr lang="en-US" sz="1600" dirty="0">
              <a:cs typeface="Arial" charset="0"/>
            </a:endParaRPr>
          </a:p>
          <a:p>
            <a:pPr lvl="1" eaLnBrk="1" hangingPunct="1">
              <a:buFontTx/>
              <a:buNone/>
            </a:pPr>
            <a:r>
              <a:rPr lang="en-US" sz="1600" dirty="0">
                <a:cs typeface="Arial" charset="0"/>
              </a:rPr>
              <a:t>     </a:t>
            </a:r>
          </a:p>
        </p:txBody>
      </p:sp>
    </p:spTree>
    <p:extLst>
      <p:ext uri="{BB962C8B-B14F-4D97-AF65-F5344CB8AC3E}">
        <p14:creationId xmlns:p14="http://schemas.microsoft.com/office/powerpoint/2010/main" val="306724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ja-JP" altLang="en-US" dirty="0">
                <a:cs typeface="Arial" charset="0"/>
              </a:rPr>
              <a:t>“</a:t>
            </a:r>
            <a:r>
              <a:rPr lang="en-US" altLang="ja-JP" dirty="0">
                <a:cs typeface="Arial" charset="0"/>
              </a:rPr>
              <a:t>Vectoring</a:t>
            </a:r>
            <a:r>
              <a:rPr lang="ja-JP" altLang="en-US" dirty="0">
                <a:cs typeface="Arial" charset="0"/>
              </a:rPr>
              <a:t>”</a:t>
            </a:r>
            <a:r>
              <a:rPr lang="en-US" altLang="ja-JP" dirty="0">
                <a:cs typeface="Arial" charset="0"/>
              </a:rPr>
              <a:t> SWI to its Handler </a:t>
            </a:r>
            <a:endParaRPr lang="en-US" dirty="0">
              <a:cs typeface="Arial" charset="0"/>
            </a:endParaRPr>
          </a:p>
        </p:txBody>
      </p:sp>
      <p:sp>
        <p:nvSpPr>
          <p:cNvPr id="49155" name="Rectangle 4"/>
          <p:cNvSpPr>
            <a:spLocks noChangeArrowheads="1"/>
          </p:cNvSpPr>
          <p:nvPr/>
        </p:nvSpPr>
        <p:spPr bwMode="auto">
          <a:xfrm>
            <a:off x="3524250" y="2970213"/>
            <a:ext cx="1852613" cy="14763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a:t>
            </a:r>
            <a:endParaRPr lang="en-US" sz="1200" dirty="0">
              <a:solidFill>
                <a:srgbClr val="808080"/>
              </a:solidFill>
            </a:endParaRPr>
          </a:p>
        </p:txBody>
      </p:sp>
      <p:sp>
        <p:nvSpPr>
          <p:cNvPr id="49156" name="Text Box 5"/>
          <p:cNvSpPr txBox="1">
            <a:spLocks noChangeArrowheads="1"/>
          </p:cNvSpPr>
          <p:nvPr/>
        </p:nvSpPr>
        <p:spPr bwMode="auto">
          <a:xfrm>
            <a:off x="3319565" y="2466331"/>
            <a:ext cx="2128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000000"/>
                </a:solidFill>
                <a:latin typeface="+mn-lt"/>
              </a:rPr>
              <a:t>Vector Table </a:t>
            </a:r>
          </a:p>
          <a:p>
            <a:pPr algn="ctr">
              <a:spcBef>
                <a:spcPct val="0"/>
              </a:spcBef>
              <a:buClrTx/>
              <a:buSzTx/>
              <a:buFontTx/>
              <a:buNone/>
            </a:pPr>
            <a:r>
              <a:rPr lang="en-US" sz="1200" dirty="0">
                <a:solidFill>
                  <a:srgbClr val="000000"/>
                </a:solidFill>
                <a:latin typeface="+mn-lt"/>
              </a:rPr>
              <a:t>starting at 0x00 in memory</a:t>
            </a:r>
          </a:p>
        </p:txBody>
      </p:sp>
      <p:sp>
        <p:nvSpPr>
          <p:cNvPr id="49157" name="Text Box 6"/>
          <p:cNvSpPr txBox="1">
            <a:spLocks noChangeArrowheads="1"/>
          </p:cNvSpPr>
          <p:nvPr/>
        </p:nvSpPr>
        <p:spPr bwMode="auto">
          <a:xfrm>
            <a:off x="2998788" y="2944813"/>
            <a:ext cx="5524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CC3300"/>
                </a:solidFill>
                <a:latin typeface="Courier New" charset="0"/>
              </a:rPr>
              <a:t>0x00</a:t>
            </a:r>
          </a:p>
          <a:p>
            <a:pPr algn="ctr">
              <a:spcBef>
                <a:spcPct val="0"/>
              </a:spcBef>
              <a:buClrTx/>
              <a:buSzTx/>
              <a:buFontTx/>
              <a:buNone/>
            </a:pPr>
            <a:r>
              <a:rPr lang="en-US" sz="1200" dirty="0">
                <a:solidFill>
                  <a:srgbClr val="CC3300"/>
                </a:solidFill>
                <a:latin typeface="Courier New" charset="0"/>
              </a:rPr>
              <a:t>0x04</a:t>
            </a:r>
          </a:p>
          <a:p>
            <a:pPr algn="ctr">
              <a:spcBef>
                <a:spcPct val="0"/>
              </a:spcBef>
              <a:buClrTx/>
              <a:buSzTx/>
              <a:buFontTx/>
              <a:buNone/>
            </a:pPr>
            <a:r>
              <a:rPr lang="en-US" sz="1200" dirty="0">
                <a:solidFill>
                  <a:srgbClr val="CC3300"/>
                </a:solidFill>
                <a:latin typeface="Courier New" charset="0"/>
              </a:rPr>
              <a:t>0x08</a:t>
            </a:r>
          </a:p>
          <a:p>
            <a:pPr algn="ctr">
              <a:spcBef>
                <a:spcPct val="0"/>
              </a:spcBef>
              <a:buClrTx/>
              <a:buSzTx/>
              <a:buFontTx/>
              <a:buNone/>
            </a:pPr>
            <a:r>
              <a:rPr lang="en-US" sz="1200" dirty="0">
                <a:solidFill>
                  <a:srgbClr val="CC3300"/>
                </a:solidFill>
                <a:latin typeface="Courier New" charset="0"/>
              </a:rPr>
              <a:t>0x0c</a:t>
            </a:r>
          </a:p>
          <a:p>
            <a:pPr algn="ctr">
              <a:spcBef>
                <a:spcPct val="0"/>
              </a:spcBef>
              <a:buClrTx/>
              <a:buSzTx/>
              <a:buFontTx/>
              <a:buNone/>
            </a:pPr>
            <a:r>
              <a:rPr lang="en-US" sz="1200" dirty="0">
                <a:solidFill>
                  <a:srgbClr val="CC3300"/>
                </a:solidFill>
                <a:latin typeface="Courier New" charset="0"/>
              </a:rPr>
              <a:t>0x10</a:t>
            </a:r>
          </a:p>
          <a:p>
            <a:pPr algn="ctr">
              <a:spcBef>
                <a:spcPct val="0"/>
              </a:spcBef>
              <a:buClrTx/>
              <a:buSzTx/>
              <a:buFontTx/>
              <a:buNone/>
            </a:pPr>
            <a:r>
              <a:rPr lang="en-US" sz="1200" dirty="0">
                <a:solidFill>
                  <a:srgbClr val="CC3300"/>
                </a:solidFill>
                <a:latin typeface="Courier New" charset="0"/>
              </a:rPr>
              <a:t>0x14</a:t>
            </a:r>
          </a:p>
          <a:p>
            <a:pPr algn="ctr">
              <a:spcBef>
                <a:spcPct val="0"/>
              </a:spcBef>
              <a:buClrTx/>
              <a:buSzTx/>
              <a:buFontTx/>
              <a:buNone/>
            </a:pPr>
            <a:r>
              <a:rPr lang="en-US" sz="1200" dirty="0">
                <a:solidFill>
                  <a:srgbClr val="CC3300"/>
                </a:solidFill>
                <a:latin typeface="Courier New" charset="0"/>
              </a:rPr>
              <a:t>0x18</a:t>
            </a:r>
          </a:p>
          <a:p>
            <a:pPr algn="ctr">
              <a:spcBef>
                <a:spcPct val="0"/>
              </a:spcBef>
              <a:buClrTx/>
              <a:buSzTx/>
              <a:buFontTx/>
              <a:buNone/>
            </a:pPr>
            <a:r>
              <a:rPr lang="en-US" sz="1200" dirty="0">
                <a:solidFill>
                  <a:srgbClr val="CC3300"/>
                </a:solidFill>
                <a:latin typeface="Courier New" charset="0"/>
              </a:rPr>
              <a:t>0x1c</a:t>
            </a:r>
          </a:p>
        </p:txBody>
      </p:sp>
      <p:sp>
        <p:nvSpPr>
          <p:cNvPr id="49158" name="Rectangle 7"/>
          <p:cNvSpPr>
            <a:spLocks noChangeArrowheads="1"/>
          </p:cNvSpPr>
          <p:nvPr/>
        </p:nvSpPr>
        <p:spPr bwMode="auto">
          <a:xfrm>
            <a:off x="6713538" y="3325813"/>
            <a:ext cx="1509712" cy="15382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rgbClr val="808080"/>
              </a:solidFill>
            </a:endParaRPr>
          </a:p>
        </p:txBody>
      </p:sp>
      <p:sp>
        <p:nvSpPr>
          <p:cNvPr id="49159" name="Text Box 8"/>
          <p:cNvSpPr txBox="1">
            <a:spLocks noChangeArrowheads="1"/>
          </p:cNvSpPr>
          <p:nvPr/>
        </p:nvSpPr>
        <p:spPr bwMode="auto">
          <a:xfrm>
            <a:off x="6716713" y="2744788"/>
            <a:ext cx="14208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000000"/>
                </a:solidFill>
                <a:latin typeface="+mn-lt"/>
              </a:rPr>
              <a:t>SWI Handler</a:t>
            </a:r>
          </a:p>
          <a:p>
            <a:pPr algn="ctr">
              <a:spcBef>
                <a:spcPct val="0"/>
              </a:spcBef>
              <a:buClrTx/>
              <a:buSzTx/>
              <a:buFontTx/>
              <a:buNone/>
            </a:pPr>
            <a:r>
              <a:rPr lang="en-US" sz="1600" dirty="0">
                <a:solidFill>
                  <a:srgbClr val="000000"/>
                </a:solidFill>
                <a:latin typeface="+mn-lt"/>
              </a:rPr>
              <a:t>(</a:t>
            </a:r>
            <a:r>
              <a:rPr lang="en-US" sz="1600" dirty="0" err="1">
                <a:solidFill>
                  <a:srgbClr val="000000"/>
                </a:solidFill>
                <a:latin typeface="+mn-lt"/>
              </a:rPr>
              <a:t>S_Handler</a:t>
            </a:r>
            <a:r>
              <a:rPr lang="en-US" sz="1600" dirty="0">
                <a:solidFill>
                  <a:srgbClr val="000000"/>
                </a:solidFill>
                <a:latin typeface="+mn-lt"/>
              </a:rPr>
              <a:t>)</a:t>
            </a:r>
          </a:p>
        </p:txBody>
      </p:sp>
      <p:sp>
        <p:nvSpPr>
          <p:cNvPr id="49160" name="Line 9"/>
          <p:cNvSpPr>
            <a:spLocks noChangeShapeType="1"/>
          </p:cNvSpPr>
          <p:nvPr/>
        </p:nvSpPr>
        <p:spPr bwMode="auto">
          <a:xfrm>
            <a:off x="2482850" y="3417888"/>
            <a:ext cx="544513" cy="9525"/>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61" name="Line 10"/>
          <p:cNvSpPr>
            <a:spLocks noChangeShapeType="1"/>
          </p:cNvSpPr>
          <p:nvPr/>
        </p:nvSpPr>
        <p:spPr bwMode="auto">
          <a:xfrm flipV="1">
            <a:off x="5376863" y="3406775"/>
            <a:ext cx="1260475" cy="9525"/>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62" name="Oval 11"/>
          <p:cNvSpPr>
            <a:spLocks noChangeArrowheads="1"/>
          </p:cNvSpPr>
          <p:nvPr/>
        </p:nvSpPr>
        <p:spPr bwMode="auto">
          <a:xfrm>
            <a:off x="6305550" y="3197225"/>
            <a:ext cx="209550" cy="179388"/>
          </a:xfrm>
          <a:prstGeom prst="ellipse">
            <a:avLst/>
          </a:prstGeom>
          <a:noFill/>
          <a:ln w="1905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dirty="0">
                <a:solidFill>
                  <a:srgbClr val="996633"/>
                </a:solidFill>
              </a:rPr>
              <a:t>2</a:t>
            </a:r>
            <a:endParaRPr lang="en-US" sz="2400" dirty="0">
              <a:solidFill>
                <a:srgbClr val="000000"/>
              </a:solidFill>
            </a:endParaRPr>
          </a:p>
        </p:txBody>
      </p:sp>
      <p:sp>
        <p:nvSpPr>
          <p:cNvPr id="49163" name="Rectangle 12"/>
          <p:cNvSpPr>
            <a:spLocks noChangeArrowheads="1"/>
          </p:cNvSpPr>
          <p:nvPr/>
        </p:nvSpPr>
        <p:spPr bwMode="auto">
          <a:xfrm>
            <a:off x="3987800" y="4895850"/>
            <a:ext cx="1184275" cy="9032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smtClean="0">
                <a:solidFill>
                  <a:srgbClr val="808080"/>
                </a:solidFill>
                <a:latin typeface="Courier New" charset="0"/>
              </a:rPr>
              <a:t>&amp;</a:t>
            </a:r>
            <a:r>
              <a:rPr lang="en-US" sz="1200" dirty="0" err="1">
                <a:solidFill>
                  <a:srgbClr val="808080"/>
                </a:solidFill>
                <a:latin typeface="Courier New" charset="0"/>
              </a:rPr>
              <a:t>S</a:t>
            </a:r>
            <a:r>
              <a:rPr lang="en-US" sz="1200" dirty="0" err="1" smtClean="0">
                <a:solidFill>
                  <a:srgbClr val="808080"/>
                </a:solidFill>
                <a:latin typeface="Courier New" charset="0"/>
              </a:rPr>
              <a:t>_Handler</a:t>
            </a:r>
            <a:r>
              <a:rPr lang="en-US" sz="1200" dirty="0" smtClean="0">
                <a:solidFill>
                  <a:srgbClr val="808080"/>
                </a:solidFill>
                <a:latin typeface="Courier New" charset="0"/>
              </a:rPr>
              <a:t>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U_Handler</a:t>
            </a:r>
            <a:r>
              <a:rPr lang="en-US" sz="1200" dirty="0">
                <a:solidFill>
                  <a:srgbClr val="808080"/>
                </a:solidFill>
                <a:latin typeface="Courier New" charset="0"/>
              </a:rPr>
              <a:t> </a:t>
            </a:r>
          </a:p>
          <a:p>
            <a:pPr eaLnBrk="0" hangingPunct="0">
              <a:spcBef>
                <a:spcPct val="0"/>
              </a:spcBef>
              <a:buClrTx/>
              <a:buSzTx/>
              <a:buFontTx/>
              <a:buNone/>
            </a:pPr>
            <a:r>
              <a:rPr lang="en-US" sz="1200" dirty="0" smtClean="0">
                <a:solidFill>
                  <a:srgbClr val="808080"/>
                </a:solidFill>
                <a:latin typeface="Courier New" charset="0"/>
              </a:rPr>
              <a:t>&amp;</a:t>
            </a:r>
            <a:r>
              <a:rPr lang="en-US" sz="1200" dirty="0" err="1">
                <a:solidFill>
                  <a:srgbClr val="808080"/>
                </a:solidFill>
                <a:latin typeface="Courier New" charset="0"/>
              </a:rPr>
              <a:t>A</a:t>
            </a:r>
            <a:r>
              <a:rPr lang="en-US" sz="1200" dirty="0" err="1" smtClean="0">
                <a:solidFill>
                  <a:srgbClr val="808080"/>
                </a:solidFill>
                <a:latin typeface="Courier New" charset="0"/>
              </a:rPr>
              <a:t>_Handler</a:t>
            </a:r>
            <a:r>
              <a:rPr lang="en-US" sz="1200" dirty="0" smtClean="0">
                <a:solidFill>
                  <a:srgbClr val="808080"/>
                </a:solidFill>
                <a:latin typeface="Courier New" charset="0"/>
              </a:rPr>
              <a:t>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P_Handler</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a:t>
            </a:r>
            <a:endParaRPr lang="en-US" sz="1200" dirty="0">
              <a:solidFill>
                <a:srgbClr val="808080"/>
              </a:solidFill>
            </a:endParaRPr>
          </a:p>
        </p:txBody>
      </p:sp>
      <p:sp>
        <p:nvSpPr>
          <p:cNvPr id="49164" name="Text Box 13"/>
          <p:cNvSpPr txBox="1">
            <a:spLocks noChangeArrowheads="1"/>
          </p:cNvSpPr>
          <p:nvPr/>
        </p:nvSpPr>
        <p:spPr bwMode="auto">
          <a:xfrm>
            <a:off x="3956207" y="4615270"/>
            <a:ext cx="1196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ja-JP" altLang="en-US" sz="1200" dirty="0">
                <a:solidFill>
                  <a:srgbClr val="000000"/>
                </a:solidFill>
                <a:latin typeface="+mn-lt"/>
              </a:rPr>
              <a:t>“</a:t>
            </a:r>
            <a:r>
              <a:rPr lang="en-US" altLang="ja-JP" sz="1200" dirty="0">
                <a:solidFill>
                  <a:srgbClr val="000000"/>
                </a:solidFill>
                <a:latin typeface="+mn-lt"/>
              </a:rPr>
              <a:t>Jump</a:t>
            </a:r>
            <a:r>
              <a:rPr lang="ja-JP" altLang="en-US" sz="1200" dirty="0">
                <a:solidFill>
                  <a:srgbClr val="000000"/>
                </a:solidFill>
                <a:latin typeface="+mn-lt"/>
              </a:rPr>
              <a:t>”</a:t>
            </a:r>
            <a:r>
              <a:rPr lang="en-US" altLang="ja-JP" sz="1200" dirty="0">
                <a:solidFill>
                  <a:srgbClr val="000000"/>
                </a:solidFill>
                <a:latin typeface="+mn-lt"/>
              </a:rPr>
              <a:t> Table</a:t>
            </a:r>
            <a:endParaRPr lang="en-US" sz="1200" dirty="0">
              <a:solidFill>
                <a:srgbClr val="000000"/>
              </a:solidFill>
              <a:latin typeface="+mn-lt"/>
            </a:endParaRPr>
          </a:p>
        </p:txBody>
      </p:sp>
      <p:sp>
        <p:nvSpPr>
          <p:cNvPr id="49165" name="Text Box 14"/>
          <p:cNvSpPr txBox="1">
            <a:spLocks noChangeArrowheads="1"/>
          </p:cNvSpPr>
          <p:nvPr/>
        </p:nvSpPr>
        <p:spPr bwMode="auto">
          <a:xfrm>
            <a:off x="3319463" y="4832350"/>
            <a:ext cx="644525"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200" dirty="0">
                <a:solidFill>
                  <a:srgbClr val="CC3300"/>
                </a:solidFill>
                <a:latin typeface="Courier New" charset="0"/>
              </a:rPr>
              <a:t>0x108</a:t>
            </a:r>
          </a:p>
          <a:p>
            <a:pPr>
              <a:spcBef>
                <a:spcPct val="0"/>
              </a:spcBef>
              <a:buClrTx/>
              <a:buSzTx/>
              <a:buFontTx/>
              <a:buNone/>
            </a:pPr>
            <a:r>
              <a:rPr lang="en-US" sz="1200" dirty="0">
                <a:solidFill>
                  <a:srgbClr val="CC3300"/>
                </a:solidFill>
                <a:latin typeface="Courier New" charset="0"/>
              </a:rPr>
              <a:t>0x10c</a:t>
            </a:r>
          </a:p>
          <a:p>
            <a:pPr>
              <a:spcBef>
                <a:spcPct val="0"/>
              </a:spcBef>
              <a:buClrTx/>
              <a:buSzTx/>
              <a:buFontTx/>
              <a:buNone/>
            </a:pPr>
            <a:r>
              <a:rPr lang="en-US" sz="1200" dirty="0">
                <a:solidFill>
                  <a:srgbClr val="CC3300"/>
                </a:solidFill>
                <a:latin typeface="Courier New" charset="0"/>
              </a:rPr>
              <a:t>0x110</a:t>
            </a:r>
          </a:p>
          <a:p>
            <a:pPr>
              <a:spcBef>
                <a:spcPct val="0"/>
              </a:spcBef>
              <a:buClrTx/>
              <a:buSzTx/>
              <a:buFontTx/>
              <a:buNone/>
            </a:pPr>
            <a:r>
              <a:rPr lang="en-US" sz="1200" dirty="0">
                <a:solidFill>
                  <a:srgbClr val="CC3300"/>
                </a:solidFill>
                <a:latin typeface="Courier New" charset="0"/>
              </a:rPr>
              <a:t>0x114</a:t>
            </a:r>
          </a:p>
          <a:p>
            <a:pPr>
              <a:spcBef>
                <a:spcPct val="0"/>
              </a:spcBef>
              <a:buClrTx/>
              <a:buSzTx/>
              <a:buFontTx/>
              <a:buNone/>
            </a:pPr>
            <a:r>
              <a:rPr lang="en-US" sz="1200" dirty="0">
                <a:solidFill>
                  <a:srgbClr val="CC3300"/>
                </a:solidFill>
                <a:latin typeface="Courier New" charset="0"/>
              </a:rPr>
              <a:t>...</a:t>
            </a:r>
          </a:p>
        </p:txBody>
      </p:sp>
      <p:sp>
        <p:nvSpPr>
          <p:cNvPr id="49166" name="Line 15"/>
          <p:cNvSpPr>
            <a:spLocks noChangeShapeType="1"/>
          </p:cNvSpPr>
          <p:nvPr/>
        </p:nvSpPr>
        <p:spPr bwMode="auto">
          <a:xfrm flipV="1">
            <a:off x="5143500" y="3451225"/>
            <a:ext cx="1468438" cy="1843088"/>
          </a:xfrm>
          <a:prstGeom prst="line">
            <a:avLst/>
          </a:prstGeom>
          <a:noFill/>
          <a:ln w="19050" cap="rnd">
            <a:solidFill>
              <a:srgbClr val="00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68" name="Rectangle 18"/>
          <p:cNvSpPr>
            <a:spLocks noChangeArrowheads="1"/>
          </p:cNvSpPr>
          <p:nvPr/>
        </p:nvSpPr>
        <p:spPr bwMode="auto">
          <a:xfrm>
            <a:off x="1065213" y="3147182"/>
            <a:ext cx="1423987" cy="55645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ADD  r0,r0,r1 </a:t>
            </a:r>
          </a:p>
          <a:p>
            <a:pPr eaLnBrk="0" hangingPunct="0">
              <a:spcBef>
                <a:spcPct val="0"/>
              </a:spcBef>
              <a:buClrTx/>
              <a:buSzTx/>
              <a:buFontTx/>
              <a:buNone/>
            </a:pPr>
            <a:r>
              <a:rPr lang="en-US" sz="1200" dirty="0">
                <a:solidFill>
                  <a:srgbClr val="808080"/>
                </a:solidFill>
                <a:latin typeface="Courier New" charset="0"/>
              </a:rPr>
              <a:t>SWI  0x10 </a:t>
            </a:r>
          </a:p>
          <a:p>
            <a:pPr eaLnBrk="0" hangingPunct="0">
              <a:spcBef>
                <a:spcPct val="0"/>
              </a:spcBef>
              <a:buClrTx/>
              <a:buSzTx/>
              <a:buFontTx/>
              <a:buNone/>
            </a:pPr>
            <a:r>
              <a:rPr lang="en-US" sz="1200" dirty="0">
                <a:solidFill>
                  <a:srgbClr val="808080"/>
                </a:solidFill>
                <a:latin typeface="Courier New" charset="0"/>
              </a:rPr>
              <a:t>SUB  r2,r2,r0</a:t>
            </a:r>
            <a:endParaRPr lang="en-US" sz="1200" dirty="0">
              <a:solidFill>
                <a:srgbClr val="808080"/>
              </a:solidFill>
            </a:endParaRPr>
          </a:p>
        </p:txBody>
      </p:sp>
      <p:sp>
        <p:nvSpPr>
          <p:cNvPr id="49169" name="Text Box 19"/>
          <p:cNvSpPr txBox="1">
            <a:spLocks noChangeArrowheads="1"/>
          </p:cNvSpPr>
          <p:nvPr/>
        </p:nvSpPr>
        <p:spPr bwMode="auto">
          <a:xfrm>
            <a:off x="1163399" y="2894666"/>
            <a:ext cx="12174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000000"/>
                </a:solidFill>
                <a:latin typeface="+mn-lt"/>
              </a:rPr>
              <a:t>USER Program</a:t>
            </a:r>
          </a:p>
        </p:txBody>
      </p:sp>
      <p:sp>
        <p:nvSpPr>
          <p:cNvPr id="20" name="Text Box 20"/>
          <p:cNvSpPr txBox="1">
            <a:spLocks noChangeArrowheads="1"/>
          </p:cNvSpPr>
          <p:nvPr/>
        </p:nvSpPr>
        <p:spPr bwMode="auto">
          <a:xfrm>
            <a:off x="1797153" y="5126038"/>
            <a:ext cx="1522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spAutoFit/>
          </a:bodyPr>
          <a:lstStyle>
            <a:lvl1pPr marL="7429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spcBef>
                <a:spcPct val="50000"/>
              </a:spcBef>
              <a:buFontTx/>
              <a:buNone/>
            </a:pPr>
            <a:r>
              <a:rPr lang="en-US" sz="1600" dirty="0" err="1">
                <a:solidFill>
                  <a:srgbClr val="000000"/>
                </a:solidFill>
                <a:latin typeface="+mn-lt"/>
              </a:rPr>
              <a:t>softvec</a:t>
            </a:r>
            <a:endParaRPr lang="en-US" sz="1600" dirty="0">
              <a:solidFill>
                <a:srgbClr val="000000"/>
              </a:solidFill>
              <a:latin typeface="+mn-lt"/>
            </a:endParaRPr>
          </a:p>
        </p:txBody>
      </p:sp>
    </p:spTree>
    <p:extLst>
      <p:ext uri="{BB962C8B-B14F-4D97-AF65-F5344CB8AC3E}">
        <p14:creationId xmlns:p14="http://schemas.microsoft.com/office/powerpoint/2010/main" val="25996793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MEMs</a:t>
            </a:r>
            <a:endParaRPr lang="en-US" dirty="0"/>
          </a:p>
        </p:txBody>
      </p:sp>
      <p:sp>
        <p:nvSpPr>
          <p:cNvPr id="3" name="Content Placeholder 2"/>
          <p:cNvSpPr>
            <a:spLocks noGrp="1"/>
          </p:cNvSpPr>
          <p:nvPr>
            <p:ph idx="1"/>
          </p:nvPr>
        </p:nvSpPr>
        <p:spPr/>
        <p:txBody>
          <a:bodyPr/>
          <a:lstStyle/>
          <a:p>
            <a:r>
              <a:rPr lang="en-US" dirty="0">
                <a:hlinkClick r:id="rId2"/>
              </a:rPr>
              <a:t>https://www.youtube.com/watch?v=</a:t>
            </a:r>
            <a:r>
              <a:rPr lang="en-US" dirty="0" smtClean="0">
                <a:hlinkClick r:id="rId2"/>
              </a:rPr>
              <a:t>GiG5czNvV4A</a:t>
            </a:r>
            <a:endParaRPr lang="en-US" dirty="0" smtClean="0"/>
          </a:p>
          <a:p>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3</a:t>
            </a:fld>
            <a:endParaRPr lang="en-US"/>
          </a:p>
        </p:txBody>
      </p:sp>
    </p:spTree>
    <p:extLst>
      <p:ext uri="{BB962C8B-B14F-4D97-AF65-F5344CB8AC3E}">
        <p14:creationId xmlns:p14="http://schemas.microsoft.com/office/powerpoint/2010/main" val="250892928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dirty="0" smtClean="0">
                <a:cs typeface="Arial" charset="0"/>
              </a:rPr>
              <a:t>On SWI completion</a:t>
            </a:r>
            <a:endParaRPr lang="en-US" dirty="0">
              <a:cs typeface="Arial" charset="0"/>
            </a:endParaRPr>
          </a:p>
        </p:txBody>
      </p:sp>
      <p:sp>
        <p:nvSpPr>
          <p:cNvPr id="53250" name="Rectangle 3"/>
          <p:cNvSpPr>
            <a:spLocks noGrp="1" noChangeArrowheads="1"/>
          </p:cNvSpPr>
          <p:nvPr>
            <p:ph idx="1"/>
          </p:nvPr>
        </p:nvSpPr>
        <p:spPr/>
        <p:txBody>
          <a:bodyPr>
            <a:normAutofit/>
          </a:bodyPr>
          <a:lstStyle/>
          <a:p>
            <a:pPr eaLnBrk="1" hangingPunct="1"/>
            <a:r>
              <a:rPr lang="en-US" sz="1600" dirty="0">
                <a:cs typeface="Arial" charset="0"/>
              </a:rPr>
              <a:t>When the handler is done, it returns to the USER program ­­ at the instruction following the SWI </a:t>
            </a:r>
          </a:p>
          <a:p>
            <a:pPr eaLnBrk="1" hangingPunct="1"/>
            <a:r>
              <a:rPr lang="en-US" sz="1600" dirty="0">
                <a:cs typeface="Arial" charset="0"/>
              </a:rPr>
              <a:t>MOVS restores the original CPSR as well as changing </a:t>
            </a:r>
            <a:r>
              <a:rPr lang="en-US" sz="1400" dirty="0">
                <a:latin typeface="Courier New" charset="0"/>
                <a:cs typeface="Arial" charset="0"/>
              </a:rPr>
              <a:t>pc</a:t>
            </a:r>
            <a:endParaRPr lang="en-US" sz="1400" dirty="0">
              <a:latin typeface="Times New Roman" charset="0"/>
              <a:cs typeface="Arial" charset="0"/>
            </a:endParaRPr>
          </a:p>
        </p:txBody>
      </p:sp>
      <p:sp>
        <p:nvSpPr>
          <p:cNvPr id="28" name="Rectangle 4"/>
          <p:cNvSpPr>
            <a:spLocks noChangeArrowheads="1"/>
          </p:cNvSpPr>
          <p:nvPr/>
        </p:nvSpPr>
        <p:spPr bwMode="auto">
          <a:xfrm>
            <a:off x="3524250" y="2893973"/>
            <a:ext cx="1852613" cy="14763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a:t>
            </a:r>
            <a:endParaRPr lang="en-US" sz="1200" dirty="0">
              <a:solidFill>
                <a:srgbClr val="808080"/>
              </a:solidFill>
            </a:endParaRPr>
          </a:p>
        </p:txBody>
      </p:sp>
      <p:sp>
        <p:nvSpPr>
          <p:cNvPr id="29" name="Text Box 5"/>
          <p:cNvSpPr txBox="1">
            <a:spLocks noChangeArrowheads="1"/>
          </p:cNvSpPr>
          <p:nvPr/>
        </p:nvSpPr>
        <p:spPr bwMode="auto">
          <a:xfrm>
            <a:off x="3319565" y="2390091"/>
            <a:ext cx="2128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000000"/>
                </a:solidFill>
                <a:latin typeface="+mn-lt"/>
              </a:rPr>
              <a:t>Vector Table </a:t>
            </a:r>
          </a:p>
          <a:p>
            <a:pPr algn="ctr">
              <a:spcBef>
                <a:spcPct val="0"/>
              </a:spcBef>
              <a:buClrTx/>
              <a:buSzTx/>
              <a:buFontTx/>
              <a:buNone/>
            </a:pPr>
            <a:r>
              <a:rPr lang="en-US" sz="1200" dirty="0">
                <a:solidFill>
                  <a:srgbClr val="000000"/>
                </a:solidFill>
                <a:latin typeface="+mn-lt"/>
              </a:rPr>
              <a:t>starting at 0x00 in memory</a:t>
            </a:r>
          </a:p>
        </p:txBody>
      </p:sp>
      <p:sp>
        <p:nvSpPr>
          <p:cNvPr id="30" name="Text Box 6"/>
          <p:cNvSpPr txBox="1">
            <a:spLocks noChangeArrowheads="1"/>
          </p:cNvSpPr>
          <p:nvPr/>
        </p:nvSpPr>
        <p:spPr bwMode="auto">
          <a:xfrm>
            <a:off x="2998788" y="2868573"/>
            <a:ext cx="5524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CC3300"/>
                </a:solidFill>
                <a:latin typeface="Courier New" charset="0"/>
              </a:rPr>
              <a:t>0x00</a:t>
            </a:r>
          </a:p>
          <a:p>
            <a:pPr algn="ctr">
              <a:spcBef>
                <a:spcPct val="0"/>
              </a:spcBef>
              <a:buClrTx/>
              <a:buSzTx/>
              <a:buFontTx/>
              <a:buNone/>
            </a:pPr>
            <a:r>
              <a:rPr lang="en-US" sz="1200" dirty="0">
                <a:solidFill>
                  <a:srgbClr val="CC3300"/>
                </a:solidFill>
                <a:latin typeface="Courier New" charset="0"/>
              </a:rPr>
              <a:t>0x04</a:t>
            </a:r>
          </a:p>
          <a:p>
            <a:pPr algn="ctr">
              <a:spcBef>
                <a:spcPct val="0"/>
              </a:spcBef>
              <a:buClrTx/>
              <a:buSzTx/>
              <a:buFontTx/>
              <a:buNone/>
            </a:pPr>
            <a:r>
              <a:rPr lang="en-US" sz="1200" dirty="0">
                <a:solidFill>
                  <a:srgbClr val="CC3300"/>
                </a:solidFill>
                <a:latin typeface="Courier New" charset="0"/>
              </a:rPr>
              <a:t>0x08</a:t>
            </a:r>
          </a:p>
          <a:p>
            <a:pPr algn="ctr">
              <a:spcBef>
                <a:spcPct val="0"/>
              </a:spcBef>
              <a:buClrTx/>
              <a:buSzTx/>
              <a:buFontTx/>
              <a:buNone/>
            </a:pPr>
            <a:r>
              <a:rPr lang="en-US" sz="1200" dirty="0">
                <a:solidFill>
                  <a:srgbClr val="CC3300"/>
                </a:solidFill>
                <a:latin typeface="Courier New" charset="0"/>
              </a:rPr>
              <a:t>0x0c</a:t>
            </a:r>
          </a:p>
          <a:p>
            <a:pPr algn="ctr">
              <a:spcBef>
                <a:spcPct val="0"/>
              </a:spcBef>
              <a:buClrTx/>
              <a:buSzTx/>
              <a:buFontTx/>
              <a:buNone/>
            </a:pPr>
            <a:r>
              <a:rPr lang="en-US" sz="1200" dirty="0">
                <a:solidFill>
                  <a:srgbClr val="CC3300"/>
                </a:solidFill>
                <a:latin typeface="Courier New" charset="0"/>
              </a:rPr>
              <a:t>0x10</a:t>
            </a:r>
          </a:p>
          <a:p>
            <a:pPr algn="ctr">
              <a:spcBef>
                <a:spcPct val="0"/>
              </a:spcBef>
              <a:buClrTx/>
              <a:buSzTx/>
              <a:buFontTx/>
              <a:buNone/>
            </a:pPr>
            <a:r>
              <a:rPr lang="en-US" sz="1200" dirty="0">
                <a:solidFill>
                  <a:srgbClr val="CC3300"/>
                </a:solidFill>
                <a:latin typeface="Courier New" charset="0"/>
              </a:rPr>
              <a:t>0x14</a:t>
            </a:r>
          </a:p>
          <a:p>
            <a:pPr algn="ctr">
              <a:spcBef>
                <a:spcPct val="0"/>
              </a:spcBef>
              <a:buClrTx/>
              <a:buSzTx/>
              <a:buFontTx/>
              <a:buNone/>
            </a:pPr>
            <a:r>
              <a:rPr lang="en-US" sz="1200" dirty="0">
                <a:solidFill>
                  <a:srgbClr val="CC3300"/>
                </a:solidFill>
                <a:latin typeface="Courier New" charset="0"/>
              </a:rPr>
              <a:t>0x18</a:t>
            </a:r>
          </a:p>
          <a:p>
            <a:pPr algn="ctr">
              <a:spcBef>
                <a:spcPct val="0"/>
              </a:spcBef>
              <a:buClrTx/>
              <a:buSzTx/>
              <a:buFontTx/>
              <a:buNone/>
            </a:pPr>
            <a:r>
              <a:rPr lang="en-US" sz="1200" dirty="0">
                <a:solidFill>
                  <a:srgbClr val="CC3300"/>
                </a:solidFill>
                <a:latin typeface="Courier New" charset="0"/>
              </a:rPr>
              <a:t>0x1c</a:t>
            </a:r>
          </a:p>
        </p:txBody>
      </p:sp>
      <p:sp>
        <p:nvSpPr>
          <p:cNvPr id="31" name="Rectangle 7"/>
          <p:cNvSpPr>
            <a:spLocks noChangeArrowheads="1"/>
          </p:cNvSpPr>
          <p:nvPr/>
        </p:nvSpPr>
        <p:spPr bwMode="auto">
          <a:xfrm>
            <a:off x="6713538" y="3249573"/>
            <a:ext cx="1509712" cy="15382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rgbClr val="808080"/>
              </a:solidFill>
            </a:endParaRPr>
          </a:p>
        </p:txBody>
      </p:sp>
      <p:sp>
        <p:nvSpPr>
          <p:cNvPr id="32" name="Text Box 8"/>
          <p:cNvSpPr txBox="1">
            <a:spLocks noChangeArrowheads="1"/>
          </p:cNvSpPr>
          <p:nvPr/>
        </p:nvSpPr>
        <p:spPr bwMode="auto">
          <a:xfrm>
            <a:off x="6716713" y="2668548"/>
            <a:ext cx="14208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000000"/>
                </a:solidFill>
                <a:latin typeface="+mn-lt"/>
              </a:rPr>
              <a:t>SWI Handler</a:t>
            </a:r>
          </a:p>
          <a:p>
            <a:pPr algn="ctr">
              <a:spcBef>
                <a:spcPct val="0"/>
              </a:spcBef>
              <a:buClrTx/>
              <a:buSzTx/>
              <a:buFontTx/>
              <a:buNone/>
            </a:pPr>
            <a:r>
              <a:rPr lang="en-US" sz="1600" dirty="0">
                <a:solidFill>
                  <a:srgbClr val="000000"/>
                </a:solidFill>
                <a:latin typeface="+mn-lt"/>
              </a:rPr>
              <a:t>(</a:t>
            </a:r>
            <a:r>
              <a:rPr lang="en-US" sz="1600" dirty="0" err="1">
                <a:solidFill>
                  <a:srgbClr val="000000"/>
                </a:solidFill>
                <a:latin typeface="+mn-lt"/>
              </a:rPr>
              <a:t>S_Handler</a:t>
            </a:r>
            <a:r>
              <a:rPr lang="en-US" sz="1600" dirty="0">
                <a:solidFill>
                  <a:srgbClr val="000000"/>
                </a:solidFill>
                <a:latin typeface="+mn-lt"/>
              </a:rPr>
              <a:t>)</a:t>
            </a:r>
          </a:p>
        </p:txBody>
      </p:sp>
      <p:sp>
        <p:nvSpPr>
          <p:cNvPr id="33" name="Line 9"/>
          <p:cNvSpPr>
            <a:spLocks noChangeShapeType="1"/>
          </p:cNvSpPr>
          <p:nvPr/>
        </p:nvSpPr>
        <p:spPr bwMode="auto">
          <a:xfrm>
            <a:off x="2482850" y="3341648"/>
            <a:ext cx="544513" cy="9525"/>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10"/>
          <p:cNvSpPr>
            <a:spLocks noChangeShapeType="1"/>
          </p:cNvSpPr>
          <p:nvPr/>
        </p:nvSpPr>
        <p:spPr bwMode="auto">
          <a:xfrm flipV="1">
            <a:off x="5376863" y="3330535"/>
            <a:ext cx="1260475" cy="9525"/>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 name="Oval 11"/>
          <p:cNvSpPr>
            <a:spLocks noChangeArrowheads="1"/>
          </p:cNvSpPr>
          <p:nvPr/>
        </p:nvSpPr>
        <p:spPr bwMode="auto">
          <a:xfrm>
            <a:off x="6305550" y="3120985"/>
            <a:ext cx="209550" cy="179388"/>
          </a:xfrm>
          <a:prstGeom prst="ellipse">
            <a:avLst/>
          </a:prstGeom>
          <a:noFill/>
          <a:ln w="1905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dirty="0">
                <a:solidFill>
                  <a:srgbClr val="996633"/>
                </a:solidFill>
              </a:rPr>
              <a:t>2</a:t>
            </a:r>
            <a:endParaRPr lang="en-US" sz="2400" dirty="0">
              <a:solidFill>
                <a:srgbClr val="000000"/>
              </a:solidFill>
            </a:endParaRPr>
          </a:p>
        </p:txBody>
      </p:sp>
      <p:sp>
        <p:nvSpPr>
          <p:cNvPr id="36" name="Rectangle 12"/>
          <p:cNvSpPr>
            <a:spLocks noChangeArrowheads="1"/>
          </p:cNvSpPr>
          <p:nvPr/>
        </p:nvSpPr>
        <p:spPr bwMode="auto">
          <a:xfrm>
            <a:off x="3987800" y="4819610"/>
            <a:ext cx="1184275" cy="9032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smtClean="0">
                <a:solidFill>
                  <a:srgbClr val="808080"/>
                </a:solidFill>
                <a:latin typeface="Courier New" charset="0"/>
              </a:rPr>
              <a:t>&amp;</a:t>
            </a:r>
            <a:r>
              <a:rPr lang="en-US" sz="1200" dirty="0" err="1" smtClean="0">
                <a:solidFill>
                  <a:srgbClr val="808080"/>
                </a:solidFill>
                <a:latin typeface="Courier New" charset="0"/>
              </a:rPr>
              <a:t>A_Handler</a:t>
            </a:r>
            <a:r>
              <a:rPr lang="en-US" sz="1200" dirty="0" smtClean="0">
                <a:solidFill>
                  <a:srgbClr val="808080"/>
                </a:solidFill>
                <a:latin typeface="Courier New" charset="0"/>
              </a:rPr>
              <a:t>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U_Handler</a:t>
            </a:r>
            <a:r>
              <a:rPr lang="en-US" sz="1200" dirty="0">
                <a:solidFill>
                  <a:srgbClr val="808080"/>
                </a:solidFill>
                <a:latin typeface="Courier New" charset="0"/>
              </a:rPr>
              <a:t> </a:t>
            </a:r>
          </a:p>
          <a:p>
            <a:pPr eaLnBrk="0" hangingPunct="0">
              <a:spcBef>
                <a:spcPct val="0"/>
              </a:spcBef>
              <a:buClrTx/>
              <a:buSzTx/>
              <a:buFontTx/>
              <a:buNone/>
            </a:pPr>
            <a:r>
              <a:rPr lang="en-US" sz="1200" dirty="0" smtClean="0">
                <a:solidFill>
                  <a:srgbClr val="808080"/>
                </a:solidFill>
                <a:latin typeface="Courier New" charset="0"/>
              </a:rPr>
              <a:t>&amp;</a:t>
            </a:r>
            <a:r>
              <a:rPr lang="en-US" sz="1200" dirty="0" err="1" smtClean="0">
                <a:solidFill>
                  <a:srgbClr val="808080"/>
                </a:solidFill>
                <a:latin typeface="Courier New" charset="0"/>
              </a:rPr>
              <a:t>S_Handler</a:t>
            </a:r>
            <a:r>
              <a:rPr lang="en-US" sz="1200" dirty="0" smtClean="0">
                <a:solidFill>
                  <a:srgbClr val="808080"/>
                </a:solidFill>
                <a:latin typeface="Courier New" charset="0"/>
              </a:rPr>
              <a:t>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P_Handler</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a:t>
            </a:r>
            <a:endParaRPr lang="en-US" sz="1200" dirty="0">
              <a:solidFill>
                <a:srgbClr val="808080"/>
              </a:solidFill>
            </a:endParaRPr>
          </a:p>
        </p:txBody>
      </p:sp>
      <p:sp>
        <p:nvSpPr>
          <p:cNvPr id="37" name="Text Box 13"/>
          <p:cNvSpPr txBox="1">
            <a:spLocks noChangeArrowheads="1"/>
          </p:cNvSpPr>
          <p:nvPr/>
        </p:nvSpPr>
        <p:spPr bwMode="auto">
          <a:xfrm>
            <a:off x="3956207" y="4539030"/>
            <a:ext cx="1196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ja-JP" altLang="en-US" sz="1200" dirty="0">
                <a:solidFill>
                  <a:srgbClr val="000000"/>
                </a:solidFill>
                <a:latin typeface="+mn-lt"/>
              </a:rPr>
              <a:t>“</a:t>
            </a:r>
            <a:r>
              <a:rPr lang="en-US" altLang="ja-JP" sz="1200" dirty="0">
                <a:solidFill>
                  <a:srgbClr val="000000"/>
                </a:solidFill>
                <a:latin typeface="+mn-lt"/>
              </a:rPr>
              <a:t>Jump</a:t>
            </a:r>
            <a:r>
              <a:rPr lang="ja-JP" altLang="en-US" sz="1200" dirty="0">
                <a:solidFill>
                  <a:srgbClr val="000000"/>
                </a:solidFill>
                <a:latin typeface="+mn-lt"/>
              </a:rPr>
              <a:t>”</a:t>
            </a:r>
            <a:r>
              <a:rPr lang="en-US" altLang="ja-JP" sz="1200" dirty="0">
                <a:solidFill>
                  <a:srgbClr val="000000"/>
                </a:solidFill>
                <a:latin typeface="+mn-lt"/>
              </a:rPr>
              <a:t> Table</a:t>
            </a:r>
            <a:endParaRPr lang="en-US" sz="1200" dirty="0">
              <a:solidFill>
                <a:srgbClr val="000000"/>
              </a:solidFill>
              <a:latin typeface="+mn-lt"/>
            </a:endParaRPr>
          </a:p>
        </p:txBody>
      </p:sp>
      <p:sp>
        <p:nvSpPr>
          <p:cNvPr id="38" name="Text Box 14"/>
          <p:cNvSpPr txBox="1">
            <a:spLocks noChangeArrowheads="1"/>
          </p:cNvSpPr>
          <p:nvPr/>
        </p:nvSpPr>
        <p:spPr bwMode="auto">
          <a:xfrm>
            <a:off x="3319463" y="4756110"/>
            <a:ext cx="644525"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200" dirty="0">
                <a:solidFill>
                  <a:srgbClr val="CC3300"/>
                </a:solidFill>
                <a:latin typeface="Courier New" charset="0"/>
              </a:rPr>
              <a:t>0x108</a:t>
            </a:r>
          </a:p>
          <a:p>
            <a:pPr>
              <a:spcBef>
                <a:spcPct val="0"/>
              </a:spcBef>
              <a:buClrTx/>
              <a:buSzTx/>
              <a:buFontTx/>
              <a:buNone/>
            </a:pPr>
            <a:r>
              <a:rPr lang="en-US" sz="1200" dirty="0">
                <a:solidFill>
                  <a:srgbClr val="CC3300"/>
                </a:solidFill>
                <a:latin typeface="Courier New" charset="0"/>
              </a:rPr>
              <a:t>0x10c</a:t>
            </a:r>
          </a:p>
          <a:p>
            <a:pPr>
              <a:spcBef>
                <a:spcPct val="0"/>
              </a:spcBef>
              <a:buClrTx/>
              <a:buSzTx/>
              <a:buFontTx/>
              <a:buNone/>
            </a:pPr>
            <a:r>
              <a:rPr lang="en-US" sz="1200" dirty="0">
                <a:solidFill>
                  <a:srgbClr val="CC3300"/>
                </a:solidFill>
                <a:latin typeface="Courier New" charset="0"/>
              </a:rPr>
              <a:t>0x110</a:t>
            </a:r>
          </a:p>
          <a:p>
            <a:pPr>
              <a:spcBef>
                <a:spcPct val="0"/>
              </a:spcBef>
              <a:buClrTx/>
              <a:buSzTx/>
              <a:buFontTx/>
              <a:buNone/>
            </a:pPr>
            <a:r>
              <a:rPr lang="en-US" sz="1200" dirty="0">
                <a:solidFill>
                  <a:srgbClr val="CC3300"/>
                </a:solidFill>
                <a:latin typeface="Courier New" charset="0"/>
              </a:rPr>
              <a:t>0x114</a:t>
            </a:r>
          </a:p>
          <a:p>
            <a:pPr>
              <a:spcBef>
                <a:spcPct val="0"/>
              </a:spcBef>
              <a:buClrTx/>
              <a:buSzTx/>
              <a:buFontTx/>
              <a:buNone/>
            </a:pPr>
            <a:r>
              <a:rPr lang="en-US" sz="1200" dirty="0">
                <a:solidFill>
                  <a:srgbClr val="CC3300"/>
                </a:solidFill>
                <a:latin typeface="Courier New" charset="0"/>
              </a:rPr>
              <a:t>...</a:t>
            </a:r>
          </a:p>
        </p:txBody>
      </p:sp>
      <p:sp>
        <p:nvSpPr>
          <p:cNvPr id="39" name="Line 15"/>
          <p:cNvSpPr>
            <a:spLocks noChangeShapeType="1"/>
          </p:cNvSpPr>
          <p:nvPr/>
        </p:nvSpPr>
        <p:spPr bwMode="auto">
          <a:xfrm flipV="1">
            <a:off x="5112601" y="3374985"/>
            <a:ext cx="1499337" cy="1543967"/>
          </a:xfrm>
          <a:prstGeom prst="line">
            <a:avLst/>
          </a:prstGeom>
          <a:noFill/>
          <a:ln w="19050" cap="rnd">
            <a:solidFill>
              <a:srgbClr val="00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 name="Rectangle 18"/>
          <p:cNvSpPr>
            <a:spLocks noChangeArrowheads="1"/>
          </p:cNvSpPr>
          <p:nvPr/>
        </p:nvSpPr>
        <p:spPr bwMode="auto">
          <a:xfrm>
            <a:off x="1065213" y="3070942"/>
            <a:ext cx="1423987" cy="55645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ADD  r0,r0,r1 </a:t>
            </a:r>
          </a:p>
          <a:p>
            <a:pPr eaLnBrk="0" hangingPunct="0">
              <a:spcBef>
                <a:spcPct val="0"/>
              </a:spcBef>
              <a:buClrTx/>
              <a:buSzTx/>
              <a:buFontTx/>
              <a:buNone/>
            </a:pPr>
            <a:r>
              <a:rPr lang="en-US" sz="1200" dirty="0">
                <a:solidFill>
                  <a:srgbClr val="808080"/>
                </a:solidFill>
                <a:latin typeface="Courier New" charset="0"/>
              </a:rPr>
              <a:t>SWI  0x10 </a:t>
            </a:r>
          </a:p>
          <a:p>
            <a:pPr eaLnBrk="0" hangingPunct="0">
              <a:spcBef>
                <a:spcPct val="0"/>
              </a:spcBef>
              <a:buClrTx/>
              <a:buSzTx/>
              <a:buFontTx/>
              <a:buNone/>
            </a:pPr>
            <a:r>
              <a:rPr lang="en-US" sz="1200" dirty="0">
                <a:solidFill>
                  <a:srgbClr val="808080"/>
                </a:solidFill>
                <a:latin typeface="Courier New" charset="0"/>
              </a:rPr>
              <a:t>SUB  r2,r2,r0</a:t>
            </a:r>
            <a:endParaRPr lang="en-US" sz="1200" dirty="0">
              <a:solidFill>
                <a:srgbClr val="808080"/>
              </a:solidFill>
            </a:endParaRPr>
          </a:p>
        </p:txBody>
      </p:sp>
      <p:sp>
        <p:nvSpPr>
          <p:cNvPr id="41" name="Text Box 19"/>
          <p:cNvSpPr txBox="1">
            <a:spLocks noChangeArrowheads="1"/>
          </p:cNvSpPr>
          <p:nvPr/>
        </p:nvSpPr>
        <p:spPr bwMode="auto">
          <a:xfrm>
            <a:off x="1163399" y="2818426"/>
            <a:ext cx="12174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000000"/>
                </a:solidFill>
                <a:latin typeface="+mn-lt"/>
              </a:rPr>
              <a:t>USER Program</a:t>
            </a:r>
          </a:p>
        </p:txBody>
      </p:sp>
      <p:sp>
        <p:nvSpPr>
          <p:cNvPr id="42" name="Text Box 20"/>
          <p:cNvSpPr txBox="1">
            <a:spLocks noChangeArrowheads="1"/>
          </p:cNvSpPr>
          <p:nvPr/>
        </p:nvSpPr>
        <p:spPr bwMode="auto">
          <a:xfrm>
            <a:off x="2106894" y="5461604"/>
            <a:ext cx="1522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spAutoFit/>
          </a:bodyPr>
          <a:lstStyle>
            <a:lvl1pPr marL="7429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spcBef>
                <a:spcPct val="50000"/>
              </a:spcBef>
              <a:buFontTx/>
              <a:buNone/>
            </a:pPr>
            <a:r>
              <a:rPr lang="en-US" sz="1600" dirty="0" err="1">
                <a:solidFill>
                  <a:srgbClr val="000000"/>
                </a:solidFill>
                <a:latin typeface="+mn-lt"/>
              </a:rPr>
              <a:t>softvec</a:t>
            </a:r>
            <a:endParaRPr lang="en-US" sz="1600" dirty="0">
              <a:solidFill>
                <a:srgbClr val="000000"/>
              </a:solidFill>
              <a:latin typeface="+mn-lt"/>
            </a:endParaRPr>
          </a:p>
        </p:txBody>
      </p:sp>
      <p:sp>
        <p:nvSpPr>
          <p:cNvPr id="43" name="Rectangle 24"/>
          <p:cNvSpPr>
            <a:spLocks noChangeArrowheads="1"/>
          </p:cNvSpPr>
          <p:nvPr/>
        </p:nvSpPr>
        <p:spPr bwMode="auto">
          <a:xfrm>
            <a:off x="6751638" y="4446548"/>
            <a:ext cx="15494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spcBef>
                <a:spcPct val="0"/>
              </a:spcBef>
              <a:buClrTx/>
              <a:buSzTx/>
              <a:buFontTx/>
              <a:buNone/>
            </a:pPr>
            <a:r>
              <a:rPr lang="en-US" sz="1400" dirty="0">
                <a:solidFill>
                  <a:srgbClr val="808080"/>
                </a:solidFill>
                <a:latin typeface="Courier New" charset="0"/>
              </a:rPr>
              <a:t>MOVS  pc, </a:t>
            </a:r>
            <a:r>
              <a:rPr lang="en-US" sz="1400" dirty="0" err="1">
                <a:solidFill>
                  <a:srgbClr val="808080"/>
                </a:solidFill>
                <a:latin typeface="Courier New" charset="0"/>
              </a:rPr>
              <a:t>lr</a:t>
            </a:r>
            <a:endParaRPr lang="en-US" sz="2400" dirty="0">
              <a:solidFill>
                <a:srgbClr val="808080"/>
              </a:solidFill>
            </a:endParaRPr>
          </a:p>
        </p:txBody>
      </p:sp>
      <p:sp>
        <p:nvSpPr>
          <p:cNvPr id="44" name="Oval 25"/>
          <p:cNvSpPr>
            <a:spLocks noChangeArrowheads="1"/>
          </p:cNvSpPr>
          <p:nvPr/>
        </p:nvSpPr>
        <p:spPr bwMode="auto">
          <a:xfrm>
            <a:off x="6338888" y="4486235"/>
            <a:ext cx="228600" cy="228600"/>
          </a:xfrm>
          <a:prstGeom prst="ellipse">
            <a:avLst/>
          </a:prstGeom>
          <a:noFill/>
          <a:ln w="1905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996633"/>
                </a:solidFill>
              </a:rPr>
              <a:t>3</a:t>
            </a:r>
            <a:endParaRPr lang="en-US" sz="2400">
              <a:solidFill>
                <a:srgbClr val="000000"/>
              </a:solidFill>
            </a:endParaRPr>
          </a:p>
        </p:txBody>
      </p:sp>
      <p:sp>
        <p:nvSpPr>
          <p:cNvPr id="45" name="Line 20"/>
          <p:cNvSpPr>
            <a:spLocks noChangeShapeType="1"/>
          </p:cNvSpPr>
          <p:nvPr/>
        </p:nvSpPr>
        <p:spPr bwMode="auto">
          <a:xfrm>
            <a:off x="7813676" y="4771985"/>
            <a:ext cx="11113" cy="1189037"/>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 name="Line 21"/>
          <p:cNvSpPr>
            <a:spLocks noChangeShapeType="1"/>
          </p:cNvSpPr>
          <p:nvPr/>
        </p:nvSpPr>
        <p:spPr bwMode="auto">
          <a:xfrm flipH="1">
            <a:off x="509588" y="5961023"/>
            <a:ext cx="7315200"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 name="Line 22"/>
          <p:cNvSpPr>
            <a:spLocks noChangeShapeType="1"/>
          </p:cNvSpPr>
          <p:nvPr/>
        </p:nvSpPr>
        <p:spPr bwMode="auto">
          <a:xfrm flipV="1">
            <a:off x="509588" y="3517858"/>
            <a:ext cx="0" cy="2452689"/>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23"/>
          <p:cNvSpPr>
            <a:spLocks noChangeShapeType="1"/>
          </p:cNvSpPr>
          <p:nvPr/>
        </p:nvSpPr>
        <p:spPr bwMode="auto">
          <a:xfrm>
            <a:off x="509588" y="3517858"/>
            <a:ext cx="555624" cy="1"/>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3" name="Straight Arrow Connector 2"/>
          <p:cNvCxnSpPr/>
          <p:nvPr/>
        </p:nvCxnSpPr>
        <p:spPr>
          <a:xfrm>
            <a:off x="2620610" y="4408473"/>
            <a:ext cx="643095" cy="353650"/>
          </a:xfrm>
          <a:prstGeom prst="straightConnector1">
            <a:avLst/>
          </a:prstGeom>
          <a:ln>
            <a:solidFill>
              <a:schemeClr val="tx1">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28329" y="3710322"/>
            <a:ext cx="2395527" cy="2031325"/>
          </a:xfrm>
          <a:prstGeom prst="rect">
            <a:avLst/>
          </a:prstGeom>
          <a:noFill/>
        </p:spPr>
        <p:txBody>
          <a:bodyPr wrap="square" rtlCol="0">
            <a:spAutoFit/>
          </a:bodyPr>
          <a:lstStyle/>
          <a:p>
            <a:r>
              <a:rPr lang="en-US" sz="1400" dirty="0" smtClean="0">
                <a:solidFill>
                  <a:schemeClr val="tx1">
                    <a:lumMod val="60000"/>
                    <a:lumOff val="40000"/>
                  </a:schemeClr>
                </a:solidFill>
              </a:rPr>
              <a:t>By convention, the ARM PC is always 8 bytes (two instructions) ahead of the current instruction that finishes.  So if the instruction at 0x08 is executing, then the PC would already have been 0x10.  Hence, </a:t>
            </a:r>
            <a:r>
              <a:rPr lang="en-US" sz="1400" dirty="0" err="1" smtClean="0">
                <a:solidFill>
                  <a:schemeClr val="tx1">
                    <a:lumMod val="60000"/>
                    <a:lumOff val="40000"/>
                  </a:schemeClr>
                </a:solidFill>
              </a:rPr>
              <a:t>S_handler</a:t>
            </a:r>
            <a:r>
              <a:rPr lang="en-US" sz="1400" dirty="0" smtClean="0">
                <a:solidFill>
                  <a:schemeClr val="tx1">
                    <a:lumMod val="60000"/>
                    <a:lumOff val="40000"/>
                  </a:schemeClr>
                </a:solidFill>
              </a:rPr>
              <a:t> is at 0x110. </a:t>
            </a:r>
            <a:endParaRPr lang="en-US" sz="1400" dirty="0">
              <a:solidFill>
                <a:schemeClr val="tx1">
                  <a:lumMod val="60000"/>
                  <a:lumOff val="40000"/>
                </a:schemeClr>
              </a:solidFill>
            </a:endParaRPr>
          </a:p>
        </p:txBody>
      </p:sp>
    </p:spTree>
    <p:extLst>
      <p:ext uri="{BB962C8B-B14F-4D97-AF65-F5344CB8AC3E}">
        <p14:creationId xmlns:p14="http://schemas.microsoft.com/office/powerpoint/2010/main" val="858175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dirty="0" smtClean="0">
                <a:cs typeface="Arial" charset="0"/>
              </a:rPr>
              <a:t>Which </a:t>
            </a:r>
            <a:r>
              <a:rPr lang="en-US" dirty="0" err="1" smtClean="0">
                <a:cs typeface="Arial" charset="0"/>
              </a:rPr>
              <a:t>syscall</a:t>
            </a:r>
            <a:r>
              <a:rPr lang="en-US" dirty="0" smtClean="0">
                <a:cs typeface="Arial" charset="0"/>
              </a:rPr>
              <a:t> to execute? (1)</a:t>
            </a:r>
            <a:endParaRPr lang="en-US" dirty="0">
              <a:cs typeface="Arial" charset="0"/>
            </a:endParaRPr>
          </a:p>
        </p:txBody>
      </p:sp>
      <p:sp>
        <p:nvSpPr>
          <p:cNvPr id="55298" name="Rectangle 3"/>
          <p:cNvSpPr>
            <a:spLocks noGrp="1" noChangeArrowheads="1"/>
          </p:cNvSpPr>
          <p:nvPr>
            <p:ph idx="1"/>
          </p:nvPr>
        </p:nvSpPr>
        <p:spPr/>
        <p:txBody>
          <a:bodyPr>
            <a:noAutofit/>
          </a:bodyPr>
          <a:lstStyle/>
          <a:p>
            <a:pPr>
              <a:lnSpc>
                <a:spcPct val="120000"/>
              </a:lnSpc>
            </a:pPr>
            <a:r>
              <a:rPr lang="en-US" sz="1600" dirty="0" smtClean="0">
                <a:cs typeface="Arial" charset="0"/>
              </a:rPr>
              <a:t>ARM </a:t>
            </a:r>
            <a:r>
              <a:rPr lang="en-US" sz="1600" dirty="0">
                <a:cs typeface="Arial" charset="0"/>
              </a:rPr>
              <a:t>processor ignores the last 24-bits of the SWI instruction (containing the SWI number</a:t>
            </a:r>
            <a:r>
              <a:rPr lang="en-US" sz="1600" dirty="0" smtClean="0">
                <a:cs typeface="Arial" charset="0"/>
              </a:rPr>
              <a:t>)</a:t>
            </a:r>
          </a:p>
          <a:p>
            <a:pPr>
              <a:lnSpc>
                <a:spcPct val="90000"/>
              </a:lnSpc>
            </a:pPr>
            <a:r>
              <a:rPr lang="en-US" sz="1600" b="1" dirty="0">
                <a:solidFill>
                  <a:srgbClr val="CC0000"/>
                </a:solidFill>
                <a:cs typeface="Arial" charset="0"/>
              </a:rPr>
              <a:t>Problem</a:t>
            </a:r>
            <a:r>
              <a:rPr lang="en-US" sz="1600" dirty="0">
                <a:cs typeface="Arial" charset="0"/>
              </a:rPr>
              <a:t>: </a:t>
            </a:r>
            <a:r>
              <a:rPr lang="en-US" sz="1600" u="sng" dirty="0">
                <a:cs typeface="Arial" charset="0"/>
              </a:rPr>
              <a:t>All</a:t>
            </a:r>
            <a:r>
              <a:rPr lang="en-US" sz="1600" dirty="0">
                <a:cs typeface="Arial" charset="0"/>
              </a:rPr>
              <a:t> SWIs go to 0x08 regardless of the number that  you put after the SWI instruction</a:t>
            </a:r>
          </a:p>
          <a:p>
            <a:pPr lvl="1">
              <a:lnSpc>
                <a:spcPct val="90000"/>
              </a:lnSpc>
            </a:pPr>
            <a:r>
              <a:rPr lang="en-US" sz="1400" dirty="0">
                <a:cs typeface="Arial" charset="0"/>
              </a:rPr>
              <a:t>How do you find out which SWI to execute if they all end up at the same address? </a:t>
            </a:r>
            <a:endParaRPr lang="en-US" sz="1400" dirty="0" smtClean="0">
              <a:cs typeface="Arial" charset="0"/>
            </a:endParaRPr>
          </a:p>
          <a:p>
            <a:pPr marL="742950" lvl="1" indent="-285750">
              <a:lnSpc>
                <a:spcPct val="120000"/>
              </a:lnSpc>
              <a:buClrTx/>
              <a:buSzTx/>
            </a:pPr>
            <a:endParaRPr lang="en-US" sz="800" dirty="0">
              <a:solidFill>
                <a:srgbClr val="000000"/>
              </a:solidFill>
            </a:endParaRPr>
          </a:p>
          <a:p>
            <a:pPr marL="0" indent="0" eaLnBrk="1" hangingPunct="1">
              <a:lnSpc>
                <a:spcPct val="120000"/>
              </a:lnSpc>
              <a:buNone/>
            </a:pPr>
            <a:endParaRPr lang="en-US" sz="800" dirty="0">
              <a:cs typeface="Arial" charset="0"/>
            </a:endParaRPr>
          </a:p>
          <a:p>
            <a:pPr eaLnBrk="1" hangingPunct="1">
              <a:lnSpc>
                <a:spcPct val="80000"/>
              </a:lnSpc>
            </a:pPr>
            <a:endParaRPr lang="en-US" sz="800" dirty="0">
              <a:cs typeface="Arial" charset="0"/>
            </a:endParaRPr>
          </a:p>
          <a:p>
            <a:pPr lvl="1" eaLnBrk="1" hangingPunct="1">
              <a:lnSpc>
                <a:spcPct val="80000"/>
              </a:lnSpc>
              <a:buFontTx/>
              <a:buNone/>
            </a:pPr>
            <a:r>
              <a:rPr lang="en-US" sz="800" dirty="0">
                <a:cs typeface="Arial" charset="0"/>
              </a:rPr>
              <a:t> </a:t>
            </a:r>
          </a:p>
        </p:txBody>
      </p:sp>
      <p:sp>
        <p:nvSpPr>
          <p:cNvPr id="18" name="Slide Number Placeholder 3"/>
          <p:cNvSpPr>
            <a:spLocks noGrp="1"/>
          </p:cNvSpPr>
          <p:nvPr>
            <p:ph type="sldNum" sz="quarter" idx="4294967295"/>
          </p:nvPr>
        </p:nvSpPr>
        <p:spPr>
          <a:xfrm>
            <a:off x="8398933" y="1172856"/>
            <a:ext cx="696155" cy="365125"/>
          </a:xfrm>
          <a:prstGeom prst="rect">
            <a:avLst/>
          </a:prstGeom>
        </p:spPr>
        <p:txBody>
          <a:bodyPr/>
          <a:lstStyle/>
          <a:p>
            <a:fld id="{57AF16DE-A0D5-4438-950F-5B1E159C2C28}" type="slidenum">
              <a:rPr lang="en-US" smtClean="0"/>
              <a:pPr/>
              <a:t>31</a:t>
            </a:fld>
            <a:endParaRPr lang="en-US" dirty="0"/>
          </a:p>
        </p:txBody>
      </p:sp>
      <p:grpSp>
        <p:nvGrpSpPr>
          <p:cNvPr id="31" name="Group 30"/>
          <p:cNvGrpSpPr>
            <a:grpSpLocks/>
          </p:cNvGrpSpPr>
          <p:nvPr/>
        </p:nvGrpSpPr>
        <p:grpSpPr bwMode="auto">
          <a:xfrm>
            <a:off x="1466849" y="3860798"/>
            <a:ext cx="6051554" cy="2079623"/>
            <a:chOff x="922" y="1747"/>
            <a:chExt cx="3812" cy="1310"/>
          </a:xfrm>
        </p:grpSpPr>
        <p:sp>
          <p:nvSpPr>
            <p:cNvPr id="32" name="Rectangle 31"/>
            <p:cNvSpPr>
              <a:spLocks noChangeArrowheads="1"/>
            </p:cNvSpPr>
            <p:nvPr/>
          </p:nvSpPr>
          <p:spPr bwMode="auto">
            <a:xfrm>
              <a:off x="1920" y="1920"/>
              <a:ext cx="2784" cy="288"/>
            </a:xfrm>
            <a:prstGeom prst="rect">
              <a:avLst/>
            </a:prstGeom>
            <a:solidFill>
              <a:srgbClr val="FFFFFF"/>
            </a:solidFill>
            <a:ln w="19050">
              <a:solidFill>
                <a:srgbClr val="003399"/>
              </a:solidFill>
              <a:miter lim="800000"/>
              <a:headEnd/>
              <a:tailEnd/>
            </a:ln>
          </p:spPr>
          <p:txBody>
            <a:bodyPr wrap="none" anchor="ctr"/>
            <a:lstStyle/>
            <a:p>
              <a:pPr algn="ctr" eaLnBrk="0" hangingPunct="0">
                <a:spcBef>
                  <a:spcPct val="0"/>
                </a:spcBef>
                <a:buClrTx/>
                <a:buSzTx/>
                <a:buFontTx/>
                <a:buNone/>
              </a:pPr>
              <a:r>
                <a:rPr lang="en-US" sz="1600">
                  <a:solidFill>
                    <a:srgbClr val="000000"/>
                  </a:solidFill>
                  <a:latin typeface="+mn-lt"/>
                </a:rPr>
                <a:t>24-bit SWI number</a:t>
              </a:r>
            </a:p>
          </p:txBody>
        </p:sp>
        <p:sp>
          <p:nvSpPr>
            <p:cNvPr id="33" name="Rectangle 32"/>
            <p:cNvSpPr>
              <a:spLocks noChangeArrowheads="1"/>
            </p:cNvSpPr>
            <p:nvPr/>
          </p:nvSpPr>
          <p:spPr bwMode="auto">
            <a:xfrm>
              <a:off x="1440" y="1920"/>
              <a:ext cx="480" cy="288"/>
            </a:xfrm>
            <a:prstGeom prst="rect">
              <a:avLst/>
            </a:prstGeom>
            <a:solidFill>
              <a:srgbClr val="FFFFFF"/>
            </a:solidFill>
            <a:ln w="19050">
              <a:solidFill>
                <a:srgbClr val="003399"/>
              </a:solidFill>
              <a:miter lim="800000"/>
              <a:headEnd/>
              <a:tailEnd/>
            </a:ln>
          </p:spPr>
          <p:txBody>
            <a:bodyPr wrap="none" anchor="ctr"/>
            <a:lstStyle/>
            <a:p>
              <a:pPr algn="ctr" eaLnBrk="0" hangingPunct="0">
                <a:spcBef>
                  <a:spcPct val="0"/>
                </a:spcBef>
                <a:buClrTx/>
                <a:buSzTx/>
                <a:buFontTx/>
                <a:buNone/>
              </a:pPr>
              <a:r>
                <a:rPr lang="en-US" sz="1400">
                  <a:solidFill>
                    <a:srgbClr val="000000"/>
                  </a:solidFill>
                  <a:latin typeface="+mn-lt"/>
                </a:rPr>
                <a:t>1 1 1 1</a:t>
              </a:r>
              <a:endParaRPr lang="en-US" sz="2400">
                <a:solidFill>
                  <a:srgbClr val="000000"/>
                </a:solidFill>
                <a:latin typeface="+mn-lt"/>
              </a:endParaRPr>
            </a:p>
          </p:txBody>
        </p:sp>
        <p:sp>
          <p:nvSpPr>
            <p:cNvPr id="34" name="Rectangle 33"/>
            <p:cNvSpPr>
              <a:spLocks noChangeArrowheads="1"/>
            </p:cNvSpPr>
            <p:nvPr/>
          </p:nvSpPr>
          <p:spPr bwMode="auto">
            <a:xfrm>
              <a:off x="960" y="1920"/>
              <a:ext cx="480" cy="288"/>
            </a:xfrm>
            <a:prstGeom prst="rect">
              <a:avLst/>
            </a:prstGeom>
            <a:solidFill>
              <a:srgbClr val="FFFFFF"/>
            </a:solidFill>
            <a:ln w="19050">
              <a:solidFill>
                <a:srgbClr val="003399"/>
              </a:solidFill>
              <a:miter lim="800000"/>
              <a:headEnd/>
              <a:tailEnd/>
            </a:ln>
          </p:spPr>
          <p:txBody>
            <a:bodyPr wrap="none" anchor="ctr"/>
            <a:lstStyle/>
            <a:p>
              <a:pPr algn="ctr" eaLnBrk="0" hangingPunct="0">
                <a:spcBef>
                  <a:spcPct val="0"/>
                </a:spcBef>
                <a:buClrTx/>
                <a:buSzTx/>
                <a:buFontTx/>
                <a:buNone/>
              </a:pPr>
              <a:r>
                <a:rPr lang="en-US" sz="1400">
                  <a:solidFill>
                    <a:srgbClr val="000000"/>
                  </a:solidFill>
                  <a:latin typeface="+mn-lt"/>
                </a:rPr>
                <a:t>cond</a:t>
              </a:r>
              <a:endParaRPr lang="en-US" sz="2400">
                <a:solidFill>
                  <a:srgbClr val="000000"/>
                </a:solidFill>
                <a:latin typeface="+mn-lt"/>
              </a:endParaRPr>
            </a:p>
          </p:txBody>
        </p:sp>
        <p:sp>
          <p:nvSpPr>
            <p:cNvPr id="35" name="Text Box 8"/>
            <p:cNvSpPr txBox="1">
              <a:spLocks noChangeArrowheads="1"/>
            </p:cNvSpPr>
            <p:nvPr/>
          </p:nvSpPr>
          <p:spPr bwMode="auto">
            <a:xfrm>
              <a:off x="4564" y="1747"/>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000000"/>
                  </a:solidFill>
                  <a:latin typeface="+mn-lt"/>
                </a:rPr>
                <a:t>0</a:t>
              </a:r>
            </a:p>
          </p:txBody>
        </p:sp>
        <p:sp>
          <p:nvSpPr>
            <p:cNvPr id="36" name="Text Box 9"/>
            <p:cNvSpPr txBox="1">
              <a:spLocks noChangeArrowheads="1"/>
            </p:cNvSpPr>
            <p:nvPr/>
          </p:nvSpPr>
          <p:spPr bwMode="auto">
            <a:xfrm>
              <a:off x="1878" y="1747"/>
              <a:ext cx="2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000000"/>
                  </a:solidFill>
                  <a:latin typeface="+mn-lt"/>
                </a:rPr>
                <a:t>23</a:t>
              </a:r>
            </a:p>
          </p:txBody>
        </p:sp>
        <p:sp>
          <p:nvSpPr>
            <p:cNvPr id="37" name="Text Box 10"/>
            <p:cNvSpPr txBox="1">
              <a:spLocks noChangeArrowheads="1"/>
            </p:cNvSpPr>
            <p:nvPr/>
          </p:nvSpPr>
          <p:spPr bwMode="auto">
            <a:xfrm>
              <a:off x="1734" y="1747"/>
              <a:ext cx="2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000000"/>
                  </a:solidFill>
                  <a:latin typeface="+mn-lt"/>
                </a:rPr>
                <a:t>24</a:t>
              </a:r>
            </a:p>
          </p:txBody>
        </p:sp>
        <p:sp>
          <p:nvSpPr>
            <p:cNvPr id="38" name="Text Box 11"/>
            <p:cNvSpPr txBox="1">
              <a:spLocks noChangeArrowheads="1"/>
            </p:cNvSpPr>
            <p:nvPr/>
          </p:nvSpPr>
          <p:spPr bwMode="auto">
            <a:xfrm>
              <a:off x="1399" y="1747"/>
              <a:ext cx="22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000000"/>
                  </a:solidFill>
                  <a:latin typeface="+mn-lt"/>
                </a:rPr>
                <a:t>27</a:t>
              </a:r>
            </a:p>
          </p:txBody>
        </p:sp>
        <p:sp>
          <p:nvSpPr>
            <p:cNvPr id="39" name="Text Box 12"/>
            <p:cNvSpPr txBox="1">
              <a:spLocks noChangeArrowheads="1"/>
            </p:cNvSpPr>
            <p:nvPr/>
          </p:nvSpPr>
          <p:spPr bwMode="auto">
            <a:xfrm>
              <a:off x="922" y="1747"/>
              <a:ext cx="2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000000"/>
                  </a:solidFill>
                  <a:latin typeface="+mn-lt"/>
                </a:rPr>
                <a:t>31</a:t>
              </a:r>
            </a:p>
          </p:txBody>
        </p:sp>
        <p:sp>
          <p:nvSpPr>
            <p:cNvPr id="40" name="Text Box 13"/>
            <p:cNvSpPr txBox="1">
              <a:spLocks noChangeArrowheads="1"/>
            </p:cNvSpPr>
            <p:nvPr/>
          </p:nvSpPr>
          <p:spPr bwMode="auto">
            <a:xfrm>
              <a:off x="1258" y="1747"/>
              <a:ext cx="2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000000"/>
                  </a:solidFill>
                  <a:latin typeface="+mn-lt"/>
                </a:rPr>
                <a:t>28</a:t>
              </a:r>
            </a:p>
          </p:txBody>
        </p:sp>
        <p:sp>
          <p:nvSpPr>
            <p:cNvPr id="41" name="Text Box 14"/>
            <p:cNvSpPr txBox="1">
              <a:spLocks noChangeArrowheads="1"/>
            </p:cNvSpPr>
            <p:nvPr/>
          </p:nvSpPr>
          <p:spPr bwMode="auto">
            <a:xfrm>
              <a:off x="1598" y="2650"/>
              <a:ext cx="313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800" dirty="0">
                  <a:solidFill>
                    <a:schemeClr val="accent1">
                      <a:lumMod val="60000"/>
                      <a:lumOff val="40000"/>
                    </a:schemeClr>
                  </a:solidFill>
                  <a:latin typeface="+mn-lt"/>
                </a:rPr>
                <a:t>SWI </a:t>
              </a:r>
              <a:r>
                <a:rPr lang="en-US" sz="1800" dirty="0" smtClean="0">
                  <a:solidFill>
                    <a:schemeClr val="accent1">
                      <a:lumMod val="60000"/>
                      <a:lumOff val="40000"/>
                    </a:schemeClr>
                  </a:solidFill>
                  <a:latin typeface="+mn-lt"/>
                </a:rPr>
                <a:t>number holds information about the </a:t>
              </a:r>
              <a:r>
                <a:rPr lang="en-US" sz="1800" dirty="0" err="1" smtClean="0">
                  <a:solidFill>
                    <a:schemeClr val="accent1">
                      <a:lumMod val="60000"/>
                      <a:lumOff val="40000"/>
                    </a:schemeClr>
                  </a:solidFill>
                  <a:latin typeface="+mn-lt"/>
                </a:rPr>
                <a:t>syscall</a:t>
              </a:r>
              <a:r>
                <a:rPr lang="en-US" sz="1800" dirty="0" smtClean="0">
                  <a:solidFill>
                    <a:schemeClr val="accent1">
                      <a:lumMod val="60000"/>
                      <a:lumOff val="40000"/>
                    </a:schemeClr>
                  </a:solidFill>
                  <a:latin typeface="+mn-lt"/>
                </a:rPr>
                <a:t> to execute</a:t>
              </a:r>
              <a:endParaRPr lang="en-US" sz="1800" dirty="0">
                <a:solidFill>
                  <a:schemeClr val="accent1">
                    <a:lumMod val="60000"/>
                    <a:lumOff val="40000"/>
                  </a:schemeClr>
                </a:solidFill>
                <a:latin typeface="+mn-lt"/>
              </a:endParaRPr>
            </a:p>
          </p:txBody>
        </p:sp>
        <p:sp>
          <p:nvSpPr>
            <p:cNvPr id="42" name="Line 15"/>
            <p:cNvSpPr>
              <a:spLocks noChangeShapeType="1"/>
            </p:cNvSpPr>
            <p:nvPr/>
          </p:nvSpPr>
          <p:spPr bwMode="auto">
            <a:xfrm flipV="1">
              <a:off x="3120" y="2201"/>
              <a:ext cx="0" cy="449"/>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mn-lt"/>
              </a:endParaRPr>
            </a:p>
          </p:txBody>
        </p:sp>
      </p:grpSp>
    </p:spTree>
    <p:extLst>
      <p:ext uri="{BB962C8B-B14F-4D97-AF65-F5344CB8AC3E}">
        <p14:creationId xmlns:p14="http://schemas.microsoft.com/office/powerpoint/2010/main" val="1960688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dirty="0" smtClean="0">
                <a:cs typeface="Arial" charset="0"/>
              </a:rPr>
              <a:t>Which </a:t>
            </a:r>
            <a:r>
              <a:rPr lang="en-US" dirty="0" err="1" smtClean="0">
                <a:cs typeface="Arial" charset="0"/>
              </a:rPr>
              <a:t>syscall</a:t>
            </a:r>
            <a:r>
              <a:rPr lang="en-US" dirty="0" smtClean="0">
                <a:cs typeface="Arial" charset="0"/>
              </a:rPr>
              <a:t> to execute? (2)</a:t>
            </a:r>
            <a:endParaRPr lang="en-US" dirty="0">
              <a:cs typeface="Arial" charset="0"/>
            </a:endParaRPr>
          </a:p>
        </p:txBody>
      </p:sp>
      <p:sp>
        <p:nvSpPr>
          <p:cNvPr id="55298" name="Rectangle 3"/>
          <p:cNvSpPr>
            <a:spLocks noGrp="1" noChangeArrowheads="1"/>
          </p:cNvSpPr>
          <p:nvPr>
            <p:ph idx="1"/>
          </p:nvPr>
        </p:nvSpPr>
        <p:spPr/>
        <p:txBody>
          <a:bodyPr>
            <a:noAutofit/>
          </a:bodyPr>
          <a:lstStyle/>
          <a:p>
            <a:pPr>
              <a:lnSpc>
                <a:spcPct val="120000"/>
              </a:lnSpc>
            </a:pPr>
            <a:r>
              <a:rPr lang="en-US" sz="1600" dirty="0">
                <a:solidFill>
                  <a:srgbClr val="000000"/>
                </a:solidFill>
              </a:rPr>
              <a:t>H</a:t>
            </a:r>
            <a:r>
              <a:rPr lang="en-US" sz="1600" dirty="0" smtClean="0">
                <a:solidFill>
                  <a:srgbClr val="000000"/>
                </a:solidFill>
              </a:rPr>
              <a:t>ow </a:t>
            </a:r>
            <a:r>
              <a:rPr lang="en-US" sz="1600" dirty="0">
                <a:solidFill>
                  <a:srgbClr val="000000"/>
                </a:solidFill>
              </a:rPr>
              <a:t>would we extract the SWI number, if we knew that the 32-bit representation of the instruction (SWI 0x18) was stored in a register (say r0)</a:t>
            </a:r>
            <a:r>
              <a:rPr lang="en-US" sz="1600" dirty="0" smtClean="0">
                <a:solidFill>
                  <a:srgbClr val="000000"/>
                </a:solidFill>
              </a:rPr>
              <a:t>?</a:t>
            </a:r>
          </a:p>
          <a:p>
            <a:pPr>
              <a:lnSpc>
                <a:spcPct val="120000"/>
              </a:lnSpc>
            </a:pPr>
            <a:endParaRPr lang="en-US" sz="1600" dirty="0" smtClean="0">
              <a:solidFill>
                <a:srgbClr val="000000"/>
              </a:solidFill>
            </a:endParaRPr>
          </a:p>
          <a:p>
            <a:pPr>
              <a:lnSpc>
                <a:spcPct val="120000"/>
              </a:lnSpc>
            </a:pPr>
            <a:r>
              <a:rPr lang="en-US" sz="1600" dirty="0" smtClean="0">
                <a:solidFill>
                  <a:srgbClr val="000000"/>
                </a:solidFill>
              </a:rPr>
              <a:t>If register r0 somehow stored </a:t>
            </a:r>
            <a:r>
              <a:rPr lang="en-US" sz="1600" dirty="0">
                <a:solidFill>
                  <a:srgbClr val="000000"/>
                </a:solidFill>
              </a:rPr>
              <a:t>the 32-bit representation of the instruction (SWI 0x18) how would you extract the SWI </a:t>
            </a:r>
            <a:r>
              <a:rPr lang="en-US" sz="1600" dirty="0" smtClean="0">
                <a:solidFill>
                  <a:srgbClr val="000000"/>
                </a:solidFill>
              </a:rPr>
              <a:t>number? </a:t>
            </a:r>
            <a:endParaRPr lang="en-US" sz="1600" dirty="0">
              <a:solidFill>
                <a:srgbClr val="000000"/>
              </a:solidFill>
            </a:endParaRPr>
          </a:p>
          <a:p>
            <a:pPr marL="742950" lvl="1" indent="-285750">
              <a:lnSpc>
                <a:spcPct val="120000"/>
              </a:lnSpc>
              <a:buClrTx/>
              <a:buSzTx/>
            </a:pPr>
            <a:r>
              <a:rPr lang="en-US" sz="1400" dirty="0" smtClean="0">
                <a:solidFill>
                  <a:srgbClr val="000000"/>
                </a:solidFill>
              </a:rPr>
              <a:t>Basically, you want to extract </a:t>
            </a:r>
            <a:r>
              <a:rPr lang="en-US" sz="1400" dirty="0">
                <a:solidFill>
                  <a:srgbClr val="000000"/>
                </a:solidFill>
              </a:rPr>
              <a:t>the last 24 bits of the </a:t>
            </a:r>
            <a:r>
              <a:rPr lang="en-US" sz="1400" dirty="0" smtClean="0">
                <a:solidFill>
                  <a:srgbClr val="000000"/>
                </a:solidFill>
              </a:rPr>
              <a:t>register r0</a:t>
            </a:r>
            <a:endParaRPr lang="en-US" sz="1400" dirty="0">
              <a:solidFill>
                <a:srgbClr val="000000"/>
              </a:solidFill>
            </a:endParaRPr>
          </a:p>
          <a:p>
            <a:pPr marL="742950" lvl="1" indent="-285750">
              <a:lnSpc>
                <a:spcPct val="120000"/>
              </a:lnSpc>
              <a:buClrTx/>
              <a:buSzTx/>
            </a:pPr>
            <a:r>
              <a:rPr lang="en-US" sz="1400" dirty="0">
                <a:solidFill>
                  <a:srgbClr val="000000"/>
                </a:solidFill>
              </a:rPr>
              <a:t>Use bit-clearing (BIC) to zero out the 8 MSBs</a:t>
            </a:r>
          </a:p>
          <a:p>
            <a:pPr marL="742950" lvl="1" indent="-285750">
              <a:lnSpc>
                <a:spcPct val="120000"/>
              </a:lnSpc>
              <a:buClrTx/>
              <a:buSzTx/>
            </a:pPr>
            <a:r>
              <a:rPr lang="en-US" sz="1400" dirty="0">
                <a:solidFill>
                  <a:srgbClr val="000000"/>
                </a:solidFill>
              </a:rPr>
              <a:t>BIC r0, r0, #</a:t>
            </a:r>
            <a:r>
              <a:rPr lang="en-US" sz="1400" dirty="0" smtClean="0">
                <a:solidFill>
                  <a:srgbClr val="000000"/>
                </a:solidFill>
              </a:rPr>
              <a:t>0xff000000</a:t>
            </a:r>
            <a:r>
              <a:rPr lang="en-US" sz="1400" dirty="0">
                <a:solidFill>
                  <a:srgbClr val="000000"/>
                </a:solidFill>
              </a:rPr>
              <a:t>	</a:t>
            </a:r>
            <a:endParaRPr lang="en-US" sz="1400" dirty="0" smtClean="0">
              <a:solidFill>
                <a:srgbClr val="000000"/>
              </a:solidFill>
            </a:endParaRPr>
          </a:p>
          <a:p>
            <a:pPr marL="742950" lvl="1" indent="-285750">
              <a:lnSpc>
                <a:spcPct val="120000"/>
              </a:lnSpc>
              <a:buClrTx/>
              <a:buSzTx/>
            </a:pPr>
            <a:r>
              <a:rPr lang="en-US" sz="1400" dirty="0" smtClean="0">
                <a:solidFill>
                  <a:srgbClr val="000000"/>
                </a:solidFill>
              </a:rPr>
              <a:t>This </a:t>
            </a:r>
            <a:r>
              <a:rPr lang="en-US" sz="1400" dirty="0">
                <a:solidFill>
                  <a:srgbClr val="000000"/>
                </a:solidFill>
              </a:rPr>
              <a:t>effectively sets r0 to the result of (r0 AND ~0xff000000)</a:t>
            </a:r>
          </a:p>
          <a:p>
            <a:pPr marL="742950" lvl="1" indent="-285750">
              <a:lnSpc>
                <a:spcPct val="120000"/>
              </a:lnSpc>
              <a:buClrTx/>
              <a:buSzTx/>
            </a:pPr>
            <a:endParaRPr lang="en-US" sz="800" dirty="0">
              <a:solidFill>
                <a:srgbClr val="000000"/>
              </a:solidFill>
            </a:endParaRPr>
          </a:p>
          <a:p>
            <a:pPr marL="0" indent="0" eaLnBrk="1" hangingPunct="1">
              <a:lnSpc>
                <a:spcPct val="120000"/>
              </a:lnSpc>
              <a:buNone/>
            </a:pPr>
            <a:endParaRPr lang="en-US" sz="800" dirty="0">
              <a:cs typeface="Arial" charset="0"/>
            </a:endParaRPr>
          </a:p>
          <a:p>
            <a:pPr eaLnBrk="1" hangingPunct="1">
              <a:lnSpc>
                <a:spcPct val="80000"/>
              </a:lnSpc>
            </a:pPr>
            <a:endParaRPr lang="en-US" sz="800" dirty="0">
              <a:cs typeface="Arial" charset="0"/>
            </a:endParaRPr>
          </a:p>
          <a:p>
            <a:pPr lvl="1" eaLnBrk="1" hangingPunct="1">
              <a:lnSpc>
                <a:spcPct val="80000"/>
              </a:lnSpc>
              <a:buFontTx/>
              <a:buNone/>
            </a:pPr>
            <a:r>
              <a:rPr lang="en-US" sz="800" dirty="0">
                <a:cs typeface="Arial" charset="0"/>
              </a:rPr>
              <a:t> </a:t>
            </a:r>
          </a:p>
        </p:txBody>
      </p:sp>
    </p:spTree>
    <p:extLst>
      <p:ext uri="{BB962C8B-B14F-4D97-AF65-F5344CB8AC3E}">
        <p14:creationId xmlns:p14="http://schemas.microsoft.com/office/powerpoint/2010/main" val="11342612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smtClean="0">
                <a:cs typeface="Arial" charset="0"/>
              </a:rPr>
              <a:t>Which </a:t>
            </a:r>
            <a:r>
              <a:rPr lang="en-US" dirty="0" err="1" smtClean="0">
                <a:cs typeface="Arial" charset="0"/>
              </a:rPr>
              <a:t>syscall</a:t>
            </a:r>
            <a:r>
              <a:rPr lang="en-US" dirty="0" smtClean="0">
                <a:cs typeface="Arial" charset="0"/>
              </a:rPr>
              <a:t> to execute? (3)</a:t>
            </a:r>
            <a:endParaRPr lang="en-US" dirty="0">
              <a:cs typeface="Arial" charset="0"/>
            </a:endParaRPr>
          </a:p>
        </p:txBody>
      </p:sp>
      <p:sp>
        <p:nvSpPr>
          <p:cNvPr id="57346" name="Rectangle 3"/>
          <p:cNvSpPr>
            <a:spLocks noGrp="1" noChangeArrowheads="1"/>
          </p:cNvSpPr>
          <p:nvPr>
            <p:ph idx="1"/>
          </p:nvPr>
        </p:nvSpPr>
        <p:spPr/>
        <p:txBody>
          <a:bodyPr>
            <a:normAutofit/>
          </a:bodyPr>
          <a:lstStyle/>
          <a:p>
            <a:pPr eaLnBrk="1" hangingPunct="1">
              <a:lnSpc>
                <a:spcPct val="90000"/>
              </a:lnSpc>
            </a:pPr>
            <a:r>
              <a:rPr lang="en-US" dirty="0" smtClean="0">
                <a:cs typeface="Arial" charset="0"/>
              </a:rPr>
              <a:t>When </a:t>
            </a:r>
            <a:r>
              <a:rPr lang="en-US" dirty="0">
                <a:cs typeface="Arial" charset="0"/>
              </a:rPr>
              <a:t>you are at </a:t>
            </a:r>
            <a:r>
              <a:rPr lang="en-US" dirty="0" err="1">
                <a:cs typeface="Arial" charset="0"/>
              </a:rPr>
              <a:t>S_Handler</a:t>
            </a:r>
            <a:r>
              <a:rPr lang="en-US" dirty="0">
                <a:cs typeface="Arial" charset="0"/>
              </a:rPr>
              <a:t> in svc mode</a:t>
            </a:r>
          </a:p>
          <a:p>
            <a:pPr lvl="1" eaLnBrk="1" hangingPunct="1">
              <a:lnSpc>
                <a:spcPct val="90000"/>
              </a:lnSpc>
            </a:pPr>
            <a:r>
              <a:rPr lang="en-US" sz="1600" dirty="0">
                <a:cs typeface="Arial" charset="0"/>
              </a:rPr>
              <a:t>Is it possible for you to find out where you came from in </a:t>
            </a:r>
            <a:r>
              <a:rPr lang="en-US" sz="1600" dirty="0" smtClean="0">
                <a:cs typeface="Arial" charset="0"/>
              </a:rPr>
              <a:t>user </a:t>
            </a:r>
            <a:r>
              <a:rPr lang="en-US" sz="1600" dirty="0">
                <a:cs typeface="Arial" charset="0"/>
              </a:rPr>
              <a:t>mode?</a:t>
            </a:r>
          </a:p>
          <a:p>
            <a:pPr lvl="1" eaLnBrk="1" hangingPunct="1">
              <a:lnSpc>
                <a:spcPct val="90000"/>
              </a:lnSpc>
            </a:pPr>
            <a:r>
              <a:rPr lang="en-US" sz="1600" dirty="0">
                <a:cs typeface="Arial" charset="0"/>
              </a:rPr>
              <a:t>Can you exploit this information to find out which SWI you should execute?</a:t>
            </a:r>
          </a:p>
          <a:p>
            <a:pPr eaLnBrk="1" hangingPunct="1">
              <a:lnSpc>
                <a:spcPct val="90000"/>
              </a:lnSpc>
            </a:pPr>
            <a:endParaRPr lang="en-US" dirty="0">
              <a:cs typeface="Arial" charset="0"/>
            </a:endParaRPr>
          </a:p>
        </p:txBody>
      </p:sp>
      <p:sp>
        <p:nvSpPr>
          <p:cNvPr id="21" name="Slide Number Placeholder 3"/>
          <p:cNvSpPr>
            <a:spLocks noGrp="1"/>
          </p:cNvSpPr>
          <p:nvPr>
            <p:ph type="sldNum" sz="quarter" idx="4294967295"/>
          </p:nvPr>
        </p:nvSpPr>
        <p:spPr>
          <a:xfrm>
            <a:off x="8398933" y="1172856"/>
            <a:ext cx="696155" cy="365125"/>
          </a:xfrm>
          <a:prstGeom prst="rect">
            <a:avLst/>
          </a:prstGeom>
        </p:spPr>
        <p:txBody>
          <a:bodyPr/>
          <a:lstStyle/>
          <a:p>
            <a:fld id="{57AF16DE-A0D5-4438-950F-5B1E159C2C28}" type="slidenum">
              <a:rPr lang="en-US" smtClean="0"/>
              <a:pPr/>
              <a:t>33</a:t>
            </a:fld>
            <a:endParaRPr lang="en-US" dirty="0"/>
          </a:p>
        </p:txBody>
      </p:sp>
      <p:grpSp>
        <p:nvGrpSpPr>
          <p:cNvPr id="2" name="Group 4"/>
          <p:cNvGrpSpPr>
            <a:grpSpLocks/>
          </p:cNvGrpSpPr>
          <p:nvPr/>
        </p:nvGrpSpPr>
        <p:grpSpPr bwMode="auto">
          <a:xfrm>
            <a:off x="690563" y="3047964"/>
            <a:ext cx="1562100" cy="1028701"/>
            <a:chOff x="435" y="1726"/>
            <a:chExt cx="984" cy="648"/>
          </a:xfrm>
        </p:grpSpPr>
        <p:sp>
          <p:nvSpPr>
            <p:cNvPr id="57362" name="Rectangle 5"/>
            <p:cNvSpPr>
              <a:spLocks noChangeArrowheads="1"/>
            </p:cNvSpPr>
            <p:nvPr/>
          </p:nvSpPr>
          <p:spPr bwMode="auto">
            <a:xfrm>
              <a:off x="442" y="1925"/>
              <a:ext cx="976" cy="449"/>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dirty="0">
                  <a:solidFill>
                    <a:srgbClr val="808080"/>
                  </a:solidFill>
                  <a:latin typeface="Courier New" charset="0"/>
                </a:rPr>
                <a:t>ADD  r0,r0,r1 </a:t>
              </a:r>
            </a:p>
            <a:p>
              <a:pPr eaLnBrk="0" hangingPunct="0">
                <a:spcBef>
                  <a:spcPct val="0"/>
                </a:spcBef>
                <a:buClrTx/>
                <a:buSzTx/>
                <a:buFontTx/>
                <a:buNone/>
              </a:pPr>
              <a:r>
                <a:rPr lang="en-US" sz="1400" dirty="0">
                  <a:solidFill>
                    <a:srgbClr val="808080"/>
                  </a:solidFill>
                  <a:latin typeface="Courier New" charset="0"/>
                </a:rPr>
                <a:t>SWI  0x</a:t>
              </a:r>
              <a:r>
                <a:rPr lang="en-US" sz="1400" b="1" dirty="0">
                  <a:solidFill>
                    <a:srgbClr val="808080"/>
                  </a:solidFill>
                  <a:latin typeface="Courier New" charset="0"/>
                </a:rPr>
                <a:t>18</a:t>
              </a:r>
              <a:r>
                <a:rPr lang="en-US" sz="1400" dirty="0">
                  <a:solidFill>
                    <a:srgbClr val="808080"/>
                  </a:solidFill>
                  <a:latin typeface="Courier New" charset="0"/>
                </a:rPr>
                <a:t> </a:t>
              </a:r>
            </a:p>
            <a:p>
              <a:pPr eaLnBrk="0" hangingPunct="0">
                <a:spcBef>
                  <a:spcPct val="0"/>
                </a:spcBef>
                <a:buClrTx/>
                <a:buSzTx/>
                <a:buFontTx/>
                <a:buNone/>
              </a:pPr>
              <a:r>
                <a:rPr lang="en-US" sz="1400" dirty="0">
                  <a:solidFill>
                    <a:srgbClr val="808080"/>
                  </a:solidFill>
                  <a:latin typeface="Courier New" charset="0"/>
                </a:rPr>
                <a:t>SUB  r2,r2,r0</a:t>
              </a:r>
              <a:endParaRPr lang="en-US" sz="2400" dirty="0">
                <a:solidFill>
                  <a:srgbClr val="808080"/>
                </a:solidFill>
              </a:endParaRPr>
            </a:p>
          </p:txBody>
        </p:sp>
        <p:sp>
          <p:nvSpPr>
            <p:cNvPr id="57363" name="Text Box 6"/>
            <p:cNvSpPr txBox="1">
              <a:spLocks noChangeArrowheads="1"/>
            </p:cNvSpPr>
            <p:nvPr/>
          </p:nvSpPr>
          <p:spPr bwMode="auto">
            <a:xfrm>
              <a:off x="435" y="1726"/>
              <a:ext cx="984" cy="213"/>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000000"/>
                  </a:solidFill>
                  <a:latin typeface="+mn-lt"/>
                </a:rPr>
                <a:t>USER Program</a:t>
              </a:r>
            </a:p>
          </p:txBody>
        </p:sp>
      </p:grpSp>
      <p:grpSp>
        <p:nvGrpSpPr>
          <p:cNvPr id="3" name="Group 7"/>
          <p:cNvGrpSpPr>
            <a:grpSpLocks/>
          </p:cNvGrpSpPr>
          <p:nvPr/>
        </p:nvGrpSpPr>
        <p:grpSpPr bwMode="auto">
          <a:xfrm>
            <a:off x="2801938" y="2952713"/>
            <a:ext cx="3813175" cy="2284413"/>
            <a:chOff x="2847" y="2253"/>
            <a:chExt cx="2402" cy="1439"/>
          </a:xfrm>
        </p:grpSpPr>
        <p:sp>
          <p:nvSpPr>
            <p:cNvPr id="57358" name="Rectangle 8"/>
            <p:cNvSpPr>
              <a:spLocks noChangeArrowheads="1"/>
            </p:cNvSpPr>
            <p:nvPr/>
          </p:nvSpPr>
          <p:spPr bwMode="auto">
            <a:xfrm>
              <a:off x="3211" y="2559"/>
              <a:ext cx="910" cy="1133"/>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R_Handler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U_Handler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S_Handler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P_Handler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D_Handler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 </a:t>
              </a: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I_Handler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F_Handler</a:t>
              </a:r>
              <a:endParaRPr lang="en-US" sz="2400" dirty="0">
                <a:solidFill>
                  <a:srgbClr val="808080"/>
                </a:solidFill>
              </a:endParaRPr>
            </a:p>
          </p:txBody>
        </p:sp>
        <p:sp>
          <p:nvSpPr>
            <p:cNvPr id="57359" name="Text Box 9"/>
            <p:cNvSpPr txBox="1">
              <a:spLocks noChangeArrowheads="1"/>
            </p:cNvSpPr>
            <p:nvPr/>
          </p:nvSpPr>
          <p:spPr bwMode="auto">
            <a:xfrm>
              <a:off x="2931" y="2253"/>
              <a:ext cx="1546" cy="33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dirty="0">
                  <a:solidFill>
                    <a:srgbClr val="000000"/>
                  </a:solidFill>
                  <a:latin typeface="+mn-lt"/>
                </a:rPr>
                <a:t>Vector Table </a:t>
              </a:r>
            </a:p>
            <a:p>
              <a:pPr algn="ctr">
                <a:spcBef>
                  <a:spcPct val="0"/>
                </a:spcBef>
                <a:buClrTx/>
                <a:buSzTx/>
                <a:buFontTx/>
                <a:buNone/>
              </a:pPr>
              <a:r>
                <a:rPr lang="en-US" sz="1400" dirty="0">
                  <a:solidFill>
                    <a:srgbClr val="000000"/>
                  </a:solidFill>
                  <a:latin typeface="+mn-lt"/>
                </a:rPr>
                <a:t>starting at 0x00 in memory</a:t>
              </a:r>
            </a:p>
          </p:txBody>
        </p:sp>
        <p:sp>
          <p:nvSpPr>
            <p:cNvPr id="57360" name="Text Box 10"/>
            <p:cNvSpPr txBox="1">
              <a:spLocks noChangeArrowheads="1"/>
            </p:cNvSpPr>
            <p:nvPr/>
          </p:nvSpPr>
          <p:spPr bwMode="auto">
            <a:xfrm>
              <a:off x="2847" y="2558"/>
              <a:ext cx="384" cy="113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a:solidFill>
                    <a:srgbClr val="CC3300"/>
                  </a:solidFill>
                  <a:latin typeface="Courier New" charset="0"/>
                </a:rPr>
                <a:t>0x00</a:t>
              </a:r>
            </a:p>
            <a:p>
              <a:pPr algn="ctr">
                <a:spcBef>
                  <a:spcPct val="0"/>
                </a:spcBef>
                <a:buClrTx/>
                <a:buSzTx/>
                <a:buFontTx/>
                <a:buNone/>
              </a:pPr>
              <a:r>
                <a:rPr lang="en-US" sz="1400">
                  <a:solidFill>
                    <a:srgbClr val="CC3300"/>
                  </a:solidFill>
                  <a:latin typeface="Courier New" charset="0"/>
                </a:rPr>
                <a:t>0x04</a:t>
              </a:r>
            </a:p>
            <a:p>
              <a:pPr algn="ctr">
                <a:spcBef>
                  <a:spcPct val="0"/>
                </a:spcBef>
                <a:buClrTx/>
                <a:buSzTx/>
                <a:buFontTx/>
                <a:buNone/>
              </a:pPr>
              <a:r>
                <a:rPr lang="en-US" sz="1400">
                  <a:solidFill>
                    <a:srgbClr val="CC3300"/>
                  </a:solidFill>
                  <a:latin typeface="Courier New" charset="0"/>
                </a:rPr>
                <a:t>0x08</a:t>
              </a:r>
            </a:p>
            <a:p>
              <a:pPr algn="ctr">
                <a:spcBef>
                  <a:spcPct val="0"/>
                </a:spcBef>
                <a:buClrTx/>
                <a:buSzTx/>
                <a:buFontTx/>
                <a:buNone/>
              </a:pPr>
              <a:r>
                <a:rPr lang="en-US" sz="1400">
                  <a:solidFill>
                    <a:srgbClr val="CC3300"/>
                  </a:solidFill>
                  <a:latin typeface="Courier New" charset="0"/>
                </a:rPr>
                <a:t>0x0c</a:t>
              </a:r>
            </a:p>
            <a:p>
              <a:pPr algn="ctr">
                <a:spcBef>
                  <a:spcPct val="0"/>
                </a:spcBef>
                <a:buClrTx/>
                <a:buSzTx/>
                <a:buFontTx/>
                <a:buNone/>
              </a:pPr>
              <a:r>
                <a:rPr lang="en-US" sz="1400">
                  <a:solidFill>
                    <a:srgbClr val="CC3300"/>
                  </a:solidFill>
                  <a:latin typeface="Courier New" charset="0"/>
                </a:rPr>
                <a:t>0x10</a:t>
              </a:r>
            </a:p>
            <a:p>
              <a:pPr algn="ctr">
                <a:spcBef>
                  <a:spcPct val="0"/>
                </a:spcBef>
                <a:buClrTx/>
                <a:buSzTx/>
                <a:buFontTx/>
                <a:buNone/>
              </a:pPr>
              <a:r>
                <a:rPr lang="en-US" sz="1400">
                  <a:solidFill>
                    <a:srgbClr val="CC3300"/>
                  </a:solidFill>
                  <a:latin typeface="Courier New" charset="0"/>
                </a:rPr>
                <a:t>0x14</a:t>
              </a:r>
            </a:p>
            <a:p>
              <a:pPr algn="ctr">
                <a:spcBef>
                  <a:spcPct val="0"/>
                </a:spcBef>
                <a:buClrTx/>
                <a:buSzTx/>
                <a:buFontTx/>
                <a:buNone/>
              </a:pPr>
              <a:r>
                <a:rPr lang="en-US" sz="1400">
                  <a:solidFill>
                    <a:srgbClr val="CC3300"/>
                  </a:solidFill>
                  <a:latin typeface="Courier New" charset="0"/>
                </a:rPr>
                <a:t>0x18</a:t>
              </a:r>
            </a:p>
            <a:p>
              <a:pPr algn="ctr">
                <a:spcBef>
                  <a:spcPct val="0"/>
                </a:spcBef>
                <a:buClrTx/>
                <a:buSzTx/>
                <a:buFontTx/>
                <a:buNone/>
              </a:pPr>
              <a:r>
                <a:rPr lang="en-US" sz="1400">
                  <a:solidFill>
                    <a:srgbClr val="CC3300"/>
                  </a:solidFill>
                  <a:latin typeface="Courier New" charset="0"/>
                </a:rPr>
                <a:t>0x1c</a:t>
              </a:r>
            </a:p>
          </p:txBody>
        </p:sp>
        <p:sp>
          <p:nvSpPr>
            <p:cNvPr id="57361" name="Text Box 11"/>
            <p:cNvSpPr txBox="1">
              <a:spLocks noChangeArrowheads="1"/>
            </p:cNvSpPr>
            <p:nvPr/>
          </p:nvSpPr>
          <p:spPr bwMode="auto">
            <a:xfrm>
              <a:off x="4061" y="2562"/>
              <a:ext cx="1188" cy="113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400">
                  <a:solidFill>
                    <a:srgbClr val="990000"/>
                  </a:solidFill>
                  <a:latin typeface="Courier New" charset="0"/>
                </a:rPr>
                <a:t>(Reset</a:t>
              </a:r>
            </a:p>
            <a:p>
              <a:pPr>
                <a:spcBef>
                  <a:spcPct val="0"/>
                </a:spcBef>
                <a:buClrTx/>
                <a:buSzTx/>
                <a:buFontTx/>
                <a:buNone/>
              </a:pPr>
              <a:r>
                <a:rPr lang="en-US" sz="1400">
                  <a:solidFill>
                    <a:srgbClr val="990000"/>
                  </a:solidFill>
                  <a:latin typeface="Courier New" charset="0"/>
                </a:rPr>
                <a:t>(Undef instr.)</a:t>
              </a:r>
            </a:p>
            <a:p>
              <a:pPr>
                <a:spcBef>
                  <a:spcPct val="0"/>
                </a:spcBef>
                <a:buClrTx/>
                <a:buSzTx/>
                <a:buFontTx/>
                <a:buNone/>
              </a:pPr>
              <a:r>
                <a:rPr lang="en-US" sz="1400">
                  <a:solidFill>
                    <a:srgbClr val="990000"/>
                  </a:solidFill>
                  <a:latin typeface="Courier New" charset="0"/>
                </a:rPr>
                <a:t>(SWI)</a:t>
              </a:r>
            </a:p>
            <a:p>
              <a:pPr>
                <a:spcBef>
                  <a:spcPct val="0"/>
                </a:spcBef>
                <a:buClrTx/>
                <a:buSzTx/>
                <a:buFontTx/>
                <a:buNone/>
              </a:pPr>
              <a:r>
                <a:rPr lang="en-US" sz="1400">
                  <a:solidFill>
                    <a:srgbClr val="990000"/>
                  </a:solidFill>
                  <a:latin typeface="Courier New" charset="0"/>
                </a:rPr>
                <a:t>(Prefetch abort)</a:t>
              </a:r>
            </a:p>
            <a:p>
              <a:pPr>
                <a:spcBef>
                  <a:spcPct val="0"/>
                </a:spcBef>
                <a:buClrTx/>
                <a:buSzTx/>
                <a:buFontTx/>
                <a:buNone/>
              </a:pPr>
              <a:r>
                <a:rPr lang="en-US" sz="1400">
                  <a:solidFill>
                    <a:srgbClr val="990000"/>
                  </a:solidFill>
                  <a:latin typeface="Courier New" charset="0"/>
                </a:rPr>
                <a:t>(Data abort)</a:t>
              </a:r>
            </a:p>
            <a:p>
              <a:pPr>
                <a:spcBef>
                  <a:spcPct val="0"/>
                </a:spcBef>
                <a:buClrTx/>
                <a:buSzTx/>
                <a:buFontTx/>
                <a:buNone/>
              </a:pPr>
              <a:r>
                <a:rPr lang="en-US" sz="1400">
                  <a:solidFill>
                    <a:srgbClr val="990000"/>
                  </a:solidFill>
                  <a:latin typeface="Courier New" charset="0"/>
                </a:rPr>
                <a:t>(Reserved)</a:t>
              </a:r>
            </a:p>
            <a:p>
              <a:pPr>
                <a:spcBef>
                  <a:spcPct val="0"/>
                </a:spcBef>
                <a:buClrTx/>
                <a:buSzTx/>
                <a:buFontTx/>
                <a:buNone/>
              </a:pPr>
              <a:r>
                <a:rPr lang="en-US" sz="1400">
                  <a:solidFill>
                    <a:srgbClr val="990000"/>
                  </a:solidFill>
                  <a:latin typeface="Courier New" charset="0"/>
                </a:rPr>
                <a:t>(IRQ)</a:t>
              </a:r>
            </a:p>
            <a:p>
              <a:pPr>
                <a:spcBef>
                  <a:spcPct val="0"/>
                </a:spcBef>
                <a:buClrTx/>
                <a:buSzTx/>
                <a:buFontTx/>
                <a:buNone/>
              </a:pPr>
              <a:r>
                <a:rPr lang="en-US" sz="1400">
                  <a:solidFill>
                    <a:srgbClr val="990000"/>
                  </a:solidFill>
                  <a:latin typeface="Courier New" charset="0"/>
                </a:rPr>
                <a:t>(FIQ)</a:t>
              </a:r>
            </a:p>
          </p:txBody>
        </p:sp>
      </p:grpSp>
      <p:sp>
        <p:nvSpPr>
          <p:cNvPr id="57349" name="Rectangle 12"/>
          <p:cNvSpPr>
            <a:spLocks noChangeArrowheads="1"/>
          </p:cNvSpPr>
          <p:nvPr/>
        </p:nvSpPr>
        <p:spPr bwMode="auto">
          <a:xfrm>
            <a:off x="6850063" y="3594063"/>
            <a:ext cx="1643062" cy="196691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endParaRPr lang="en-US" sz="1600" dirty="0">
              <a:solidFill>
                <a:srgbClr val="808080"/>
              </a:solidFill>
            </a:endParaRPr>
          </a:p>
          <a:p>
            <a:pPr eaLnBrk="0" hangingPunct="0">
              <a:spcBef>
                <a:spcPct val="0"/>
              </a:spcBef>
              <a:buClrTx/>
              <a:buSzTx/>
              <a:buFontTx/>
              <a:buNone/>
            </a:pPr>
            <a:r>
              <a:rPr lang="en-US" sz="1200" dirty="0">
                <a:solidFill>
                  <a:srgbClr val="000000"/>
                </a:solidFill>
                <a:latin typeface="+mn-lt"/>
              </a:rPr>
              <a:t>A single SWI </a:t>
            </a:r>
          </a:p>
          <a:p>
            <a:pPr eaLnBrk="0" hangingPunct="0">
              <a:spcBef>
                <a:spcPct val="0"/>
              </a:spcBef>
              <a:buClrTx/>
              <a:buSzTx/>
              <a:buFontTx/>
              <a:buNone/>
            </a:pPr>
            <a:r>
              <a:rPr lang="en-US" sz="1200" dirty="0">
                <a:solidFill>
                  <a:srgbClr val="000000"/>
                </a:solidFill>
                <a:latin typeface="+mn-lt"/>
              </a:rPr>
              <a:t>Handler must </a:t>
            </a:r>
          </a:p>
          <a:p>
            <a:pPr eaLnBrk="0" hangingPunct="0">
              <a:spcBef>
                <a:spcPct val="0"/>
              </a:spcBef>
              <a:buClrTx/>
              <a:buSzTx/>
              <a:buFontTx/>
              <a:buNone/>
            </a:pPr>
            <a:r>
              <a:rPr lang="en-US" sz="1200" dirty="0">
                <a:solidFill>
                  <a:srgbClr val="000000"/>
                </a:solidFill>
                <a:latin typeface="+mn-lt"/>
              </a:rPr>
              <a:t>serve as </a:t>
            </a:r>
            <a:r>
              <a:rPr lang="en-US" sz="1200" i="1" dirty="0">
                <a:solidFill>
                  <a:srgbClr val="000000"/>
                </a:solidFill>
                <a:latin typeface="+mn-lt"/>
              </a:rPr>
              <a:t>clearing</a:t>
            </a:r>
          </a:p>
          <a:p>
            <a:pPr eaLnBrk="0" hangingPunct="0">
              <a:spcBef>
                <a:spcPct val="0"/>
              </a:spcBef>
              <a:buClrTx/>
              <a:buSzTx/>
              <a:buFontTx/>
              <a:buNone/>
            </a:pPr>
            <a:r>
              <a:rPr lang="en-US" sz="1200" i="1" dirty="0">
                <a:solidFill>
                  <a:srgbClr val="000000"/>
                </a:solidFill>
                <a:latin typeface="+mn-lt"/>
              </a:rPr>
              <a:t>house</a:t>
            </a:r>
            <a:r>
              <a:rPr lang="en-US" sz="1200" dirty="0">
                <a:solidFill>
                  <a:srgbClr val="000000"/>
                </a:solidFill>
                <a:latin typeface="+mn-lt"/>
              </a:rPr>
              <a:t> for different</a:t>
            </a:r>
          </a:p>
          <a:p>
            <a:pPr eaLnBrk="0" hangingPunct="0">
              <a:spcBef>
                <a:spcPct val="0"/>
              </a:spcBef>
              <a:buClrTx/>
              <a:buSzTx/>
              <a:buFontTx/>
              <a:buNone/>
            </a:pPr>
            <a:r>
              <a:rPr lang="en-US" sz="1200" dirty="0">
                <a:solidFill>
                  <a:srgbClr val="000000"/>
                </a:solidFill>
                <a:latin typeface="+mn-lt"/>
              </a:rPr>
              <a:t>SWIs</a:t>
            </a:r>
          </a:p>
          <a:p>
            <a:pPr eaLnBrk="0" hangingPunct="0">
              <a:spcBef>
                <a:spcPct val="0"/>
              </a:spcBef>
              <a:buClrTx/>
              <a:buSzTx/>
              <a:buFontTx/>
              <a:buNone/>
            </a:pPr>
            <a:endParaRPr lang="en-US" sz="1600" dirty="0">
              <a:solidFill>
                <a:srgbClr val="808080"/>
              </a:solidFill>
            </a:endParaRPr>
          </a:p>
          <a:p>
            <a:pPr eaLnBrk="0" hangingPunct="0">
              <a:spcBef>
                <a:spcPct val="0"/>
              </a:spcBef>
              <a:buClrTx/>
              <a:buSzTx/>
              <a:buFontTx/>
              <a:buNone/>
            </a:pPr>
            <a:endParaRPr lang="en-US" sz="2400" dirty="0">
              <a:solidFill>
                <a:srgbClr val="808080"/>
              </a:solidFill>
            </a:endParaRPr>
          </a:p>
          <a:p>
            <a:pPr eaLnBrk="0" hangingPunct="0">
              <a:spcBef>
                <a:spcPct val="0"/>
              </a:spcBef>
              <a:buClrTx/>
              <a:buSzTx/>
              <a:buFontTx/>
              <a:buNone/>
            </a:pPr>
            <a:endParaRPr lang="en-US" sz="2400" dirty="0">
              <a:solidFill>
                <a:srgbClr val="808080"/>
              </a:solidFill>
            </a:endParaRPr>
          </a:p>
        </p:txBody>
      </p:sp>
      <p:sp>
        <p:nvSpPr>
          <p:cNvPr id="57350" name="Line 13"/>
          <p:cNvSpPr>
            <a:spLocks noChangeShapeType="1"/>
          </p:cNvSpPr>
          <p:nvPr/>
        </p:nvSpPr>
        <p:spPr bwMode="auto">
          <a:xfrm>
            <a:off x="1887538" y="3722650"/>
            <a:ext cx="949325" cy="279400"/>
          </a:xfrm>
          <a:prstGeom prst="line">
            <a:avLst/>
          </a:prstGeom>
          <a:noFill/>
          <a:ln w="19050">
            <a:solidFill>
              <a:srgbClr val="60606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51" name="Line 14"/>
          <p:cNvSpPr>
            <a:spLocks noChangeShapeType="1"/>
          </p:cNvSpPr>
          <p:nvPr/>
        </p:nvSpPr>
        <p:spPr bwMode="auto">
          <a:xfrm flipV="1">
            <a:off x="5394325" y="3722649"/>
            <a:ext cx="1455738" cy="385763"/>
          </a:xfrm>
          <a:prstGeom prst="line">
            <a:avLst/>
          </a:prstGeom>
          <a:noFill/>
          <a:ln w="19050">
            <a:solidFill>
              <a:srgbClr val="60606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52" name="Line 15"/>
          <p:cNvSpPr>
            <a:spLocks noChangeShapeType="1"/>
          </p:cNvSpPr>
          <p:nvPr/>
        </p:nvSpPr>
        <p:spPr bwMode="auto">
          <a:xfrm flipH="1">
            <a:off x="7685088" y="5514938"/>
            <a:ext cx="9525" cy="173037"/>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53" name="Line 16"/>
          <p:cNvSpPr>
            <a:spLocks noChangeShapeType="1"/>
          </p:cNvSpPr>
          <p:nvPr/>
        </p:nvSpPr>
        <p:spPr bwMode="auto">
          <a:xfrm flipH="1" flipV="1">
            <a:off x="360363" y="5619713"/>
            <a:ext cx="7335837" cy="42862"/>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54" name="Line 17"/>
          <p:cNvSpPr>
            <a:spLocks noChangeShapeType="1"/>
          </p:cNvSpPr>
          <p:nvPr/>
        </p:nvSpPr>
        <p:spPr bwMode="auto">
          <a:xfrm flipV="1">
            <a:off x="381000" y="3906800"/>
            <a:ext cx="0" cy="1722438"/>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55" name="Line 18"/>
          <p:cNvSpPr>
            <a:spLocks noChangeShapeType="1"/>
          </p:cNvSpPr>
          <p:nvPr/>
        </p:nvSpPr>
        <p:spPr bwMode="auto">
          <a:xfrm>
            <a:off x="381000" y="3929025"/>
            <a:ext cx="381000" cy="0"/>
          </a:xfrm>
          <a:prstGeom prst="line">
            <a:avLst/>
          </a:prstGeom>
          <a:noFill/>
          <a:ln w="19050">
            <a:solidFill>
              <a:srgbClr val="60606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56" name="Rectangle 19"/>
          <p:cNvSpPr>
            <a:spLocks noChangeArrowheads="1"/>
          </p:cNvSpPr>
          <p:nvPr/>
        </p:nvSpPr>
        <p:spPr bwMode="auto">
          <a:xfrm>
            <a:off x="6892925" y="5116475"/>
            <a:ext cx="1549400" cy="32543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a:solidFill>
                  <a:srgbClr val="808080"/>
                </a:solidFill>
                <a:latin typeface="Courier New" charset="0"/>
              </a:rPr>
              <a:t>MOVS  pc, lr</a:t>
            </a:r>
            <a:endParaRPr lang="en-US" sz="2400">
              <a:solidFill>
                <a:srgbClr val="808080"/>
              </a:solidFill>
            </a:endParaRPr>
          </a:p>
        </p:txBody>
      </p:sp>
      <p:sp>
        <p:nvSpPr>
          <p:cNvPr id="57357" name="Text Box 20"/>
          <p:cNvSpPr txBox="1">
            <a:spLocks noChangeArrowheads="1"/>
          </p:cNvSpPr>
          <p:nvPr/>
        </p:nvSpPr>
        <p:spPr bwMode="auto">
          <a:xfrm>
            <a:off x="6965950" y="2995575"/>
            <a:ext cx="1420813" cy="58102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000000"/>
                </a:solidFill>
                <a:latin typeface="+mn-lt"/>
              </a:rPr>
              <a:t>SWI Handler</a:t>
            </a:r>
          </a:p>
          <a:p>
            <a:pPr algn="ctr">
              <a:spcBef>
                <a:spcPct val="0"/>
              </a:spcBef>
              <a:buClrTx/>
              <a:buSzTx/>
              <a:buFontTx/>
              <a:buNone/>
            </a:pPr>
            <a:r>
              <a:rPr lang="en-US" sz="1600" dirty="0">
                <a:solidFill>
                  <a:srgbClr val="000000"/>
                </a:solidFill>
                <a:latin typeface="+mn-lt"/>
              </a:rPr>
              <a:t>(</a:t>
            </a:r>
            <a:r>
              <a:rPr lang="en-US" sz="1600" dirty="0" err="1">
                <a:solidFill>
                  <a:srgbClr val="000000"/>
                </a:solidFill>
                <a:latin typeface="+mn-lt"/>
              </a:rPr>
              <a:t>S_Handler</a:t>
            </a:r>
            <a:r>
              <a:rPr lang="en-US" sz="1600" dirty="0">
                <a:solidFill>
                  <a:srgbClr val="000000"/>
                </a:solidFill>
                <a:latin typeface="+mn-lt"/>
              </a:rPr>
              <a:t>)</a:t>
            </a:r>
          </a:p>
        </p:txBody>
      </p:sp>
    </p:spTree>
    <p:extLst>
      <p:ext uri="{BB962C8B-B14F-4D97-AF65-F5344CB8AC3E}">
        <p14:creationId xmlns:p14="http://schemas.microsoft.com/office/powerpoint/2010/main" val="37678572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4"/>
          <p:cNvSpPr>
            <a:spLocks noGrp="1" noChangeArrowheads="1"/>
          </p:cNvSpPr>
          <p:nvPr>
            <p:ph type="title"/>
          </p:nvPr>
        </p:nvSpPr>
        <p:spPr/>
        <p:txBody>
          <a:bodyPr/>
          <a:lstStyle/>
          <a:p>
            <a:pPr eaLnBrk="1" hangingPunct="1"/>
            <a:r>
              <a:rPr lang="en-US" dirty="0" smtClean="0">
                <a:cs typeface="Arial" charset="0"/>
              </a:rPr>
              <a:t>Which </a:t>
            </a:r>
            <a:r>
              <a:rPr lang="en-US" dirty="0" err="1" smtClean="0">
                <a:cs typeface="Arial" charset="0"/>
              </a:rPr>
              <a:t>syscall</a:t>
            </a:r>
            <a:r>
              <a:rPr lang="en-US" dirty="0" smtClean="0">
                <a:cs typeface="Arial" charset="0"/>
              </a:rPr>
              <a:t> to execute? (4)</a:t>
            </a:r>
            <a:endParaRPr lang="en-US" dirty="0">
              <a:cs typeface="Arial" charset="0"/>
            </a:endParaRPr>
          </a:p>
        </p:txBody>
      </p:sp>
      <p:sp>
        <p:nvSpPr>
          <p:cNvPr id="59396" name="Rectangle 5"/>
          <p:cNvSpPr>
            <a:spLocks noGrp="1" noChangeArrowheads="1"/>
          </p:cNvSpPr>
          <p:nvPr>
            <p:ph idx="1"/>
          </p:nvPr>
        </p:nvSpPr>
        <p:spPr/>
        <p:txBody>
          <a:bodyPr>
            <a:normAutofit/>
          </a:bodyPr>
          <a:lstStyle/>
          <a:p>
            <a:pPr eaLnBrk="1" hangingPunct="1">
              <a:lnSpc>
                <a:spcPct val="90000"/>
              </a:lnSpc>
            </a:pPr>
            <a:r>
              <a:rPr lang="en-US" sz="2400" dirty="0" smtClean="0">
                <a:cs typeface="Arial" charset="0"/>
              </a:rPr>
              <a:t>The link register holds the key</a:t>
            </a:r>
          </a:p>
          <a:p>
            <a:pPr eaLnBrk="1" hangingPunct="1">
              <a:lnSpc>
                <a:spcPct val="90000"/>
              </a:lnSpc>
            </a:pPr>
            <a:endParaRPr lang="en-US" sz="2400" dirty="0" smtClean="0">
              <a:cs typeface="Arial" charset="0"/>
            </a:endParaRPr>
          </a:p>
          <a:p>
            <a:pPr eaLnBrk="1" hangingPunct="1">
              <a:lnSpc>
                <a:spcPct val="90000"/>
              </a:lnSpc>
            </a:pPr>
            <a:r>
              <a:rPr lang="en-US" sz="2400" dirty="0" smtClean="0">
                <a:cs typeface="Arial" charset="0"/>
              </a:rPr>
              <a:t>Take </a:t>
            </a:r>
            <a:r>
              <a:rPr lang="en-US" sz="2400" dirty="0">
                <a:cs typeface="Arial" charset="0"/>
              </a:rPr>
              <a:t>a look at </a:t>
            </a:r>
            <a:r>
              <a:rPr lang="en-US" sz="2400" dirty="0" err="1">
                <a:cs typeface="Arial" charset="0"/>
              </a:rPr>
              <a:t>lr_svc</a:t>
            </a:r>
            <a:r>
              <a:rPr lang="en-US" sz="2400" dirty="0">
                <a:cs typeface="Arial" charset="0"/>
              </a:rPr>
              <a:t> </a:t>
            </a:r>
          </a:p>
          <a:p>
            <a:pPr lvl="1" eaLnBrk="1" hangingPunct="1">
              <a:lnSpc>
                <a:spcPct val="90000"/>
              </a:lnSpc>
            </a:pPr>
            <a:r>
              <a:rPr lang="en-US" dirty="0">
                <a:cs typeface="Arial" charset="0"/>
              </a:rPr>
              <a:t>Holds information about the instruction in user space that immediately follows the SWI (done by the processor at the time that it switches into svc mode)</a:t>
            </a:r>
          </a:p>
          <a:p>
            <a:pPr lvl="1" eaLnBrk="1" hangingPunct="1">
              <a:lnSpc>
                <a:spcPct val="90000"/>
              </a:lnSpc>
            </a:pPr>
            <a:r>
              <a:rPr lang="en-US" dirty="0">
                <a:cs typeface="Arial" charset="0"/>
              </a:rPr>
              <a:t>If you step back 4 bytes from </a:t>
            </a:r>
            <a:r>
              <a:rPr lang="en-US" dirty="0" err="1">
                <a:cs typeface="Arial" charset="0"/>
              </a:rPr>
              <a:t>lr_svc</a:t>
            </a:r>
            <a:r>
              <a:rPr lang="en-US" dirty="0">
                <a:cs typeface="Arial" charset="0"/>
              </a:rPr>
              <a:t>, what do you get?</a:t>
            </a:r>
          </a:p>
          <a:p>
            <a:pPr lvl="2" eaLnBrk="1" hangingPunct="1">
              <a:lnSpc>
                <a:spcPct val="90000"/>
              </a:lnSpc>
            </a:pPr>
            <a:r>
              <a:rPr lang="en-US" sz="1600" dirty="0">
                <a:cs typeface="Arial" charset="0"/>
              </a:rPr>
              <a:t>LDR r0,[lr,#­4]</a:t>
            </a:r>
          </a:p>
          <a:p>
            <a:pPr lvl="1" eaLnBrk="1" hangingPunct="1">
              <a:lnSpc>
                <a:spcPct val="90000"/>
              </a:lnSpc>
            </a:pPr>
            <a:r>
              <a:rPr lang="en-US" sz="1600" dirty="0">
                <a:cs typeface="Arial" charset="0"/>
              </a:rPr>
              <a:t>r0 stores the 32-bit encoding of the SWI instruction, in this case, SWI 0x18</a:t>
            </a:r>
          </a:p>
          <a:p>
            <a:pPr lvl="2" eaLnBrk="1" hangingPunct="1">
              <a:lnSpc>
                <a:spcPct val="90000"/>
              </a:lnSpc>
            </a:pPr>
            <a:r>
              <a:rPr lang="en-US" sz="1600" dirty="0">
                <a:cs typeface="Arial" charset="0"/>
              </a:rPr>
              <a:t>Last 24 bits </a:t>
            </a:r>
            <a:r>
              <a:rPr lang="en-US" sz="1600" dirty="0" smtClean="0">
                <a:cs typeface="Arial" charset="0"/>
              </a:rPr>
              <a:t>(the </a:t>
            </a:r>
            <a:r>
              <a:rPr lang="en-US" altLang="ja-JP" sz="1600" dirty="0" smtClean="0">
                <a:cs typeface="Arial" charset="0"/>
              </a:rPr>
              <a:t>comment </a:t>
            </a:r>
            <a:r>
              <a:rPr lang="en-US" altLang="ja-JP" sz="1600" dirty="0">
                <a:cs typeface="Arial" charset="0"/>
              </a:rPr>
              <a:t>field) </a:t>
            </a:r>
            <a:r>
              <a:rPr lang="en-US" altLang="ja-JP" sz="1600" dirty="0" smtClean="0">
                <a:cs typeface="Arial" charset="0"/>
              </a:rPr>
              <a:t>contain </a:t>
            </a:r>
            <a:r>
              <a:rPr lang="en-US" altLang="ja-JP" sz="1600" dirty="0">
                <a:cs typeface="Arial" charset="0"/>
              </a:rPr>
              <a:t>the SWI number</a:t>
            </a:r>
          </a:p>
          <a:p>
            <a:pPr lvl="1" eaLnBrk="1" hangingPunct="1">
              <a:lnSpc>
                <a:spcPct val="90000"/>
              </a:lnSpc>
            </a:pPr>
            <a:r>
              <a:rPr lang="en-US" sz="1600" dirty="0">
                <a:cs typeface="Arial" charset="0"/>
              </a:rPr>
              <a:t>Extract the SWI number now by clearing out everything but the last 24 bits</a:t>
            </a:r>
          </a:p>
          <a:p>
            <a:pPr lvl="2" eaLnBrk="1" hangingPunct="1">
              <a:lnSpc>
                <a:spcPct val="90000"/>
              </a:lnSpc>
            </a:pPr>
            <a:r>
              <a:rPr lang="en-US" sz="1400" dirty="0">
                <a:cs typeface="Arial" charset="0"/>
              </a:rPr>
              <a:t>BIC r0,r0,#0xff000000</a:t>
            </a:r>
          </a:p>
          <a:p>
            <a:pPr eaLnBrk="1" hangingPunct="1">
              <a:lnSpc>
                <a:spcPct val="90000"/>
              </a:lnSpc>
            </a:pPr>
            <a:endParaRPr lang="en-US" sz="1600" dirty="0">
              <a:solidFill>
                <a:srgbClr val="CC0000"/>
              </a:solidFill>
              <a:cs typeface="Arial" charset="0"/>
            </a:endParaRPr>
          </a:p>
          <a:p>
            <a:pPr lvl="2" eaLnBrk="1" hangingPunct="1">
              <a:lnSpc>
                <a:spcPct val="90000"/>
              </a:lnSpc>
            </a:pPr>
            <a:endParaRPr lang="en-US" sz="1600" dirty="0">
              <a:cs typeface="Arial" charset="0"/>
            </a:endParaRPr>
          </a:p>
        </p:txBody>
      </p:sp>
    </p:spTree>
    <p:extLst>
      <p:ext uri="{BB962C8B-B14F-4D97-AF65-F5344CB8AC3E}">
        <p14:creationId xmlns:p14="http://schemas.microsoft.com/office/powerpoint/2010/main" val="4015203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ChangeArrowheads="1"/>
          </p:cNvSpPr>
          <p:nvPr/>
        </p:nvSpPr>
        <p:spPr bwMode="auto">
          <a:xfrm>
            <a:off x="6842124" y="3498850"/>
            <a:ext cx="2252964" cy="1249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808080"/>
              </a:solidFill>
            </a:endParaRPr>
          </a:p>
        </p:txBody>
      </p:sp>
      <p:sp>
        <p:nvSpPr>
          <p:cNvPr id="59394" name="Rectangle 3"/>
          <p:cNvSpPr>
            <a:spLocks noChangeArrowheads="1"/>
          </p:cNvSpPr>
          <p:nvPr/>
        </p:nvSpPr>
        <p:spPr bwMode="auto">
          <a:xfrm>
            <a:off x="655638" y="3303588"/>
            <a:ext cx="1722437" cy="2270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808080"/>
              </a:solidFill>
            </a:endParaRPr>
          </a:p>
        </p:txBody>
      </p:sp>
      <p:sp>
        <p:nvSpPr>
          <p:cNvPr id="59395" name="Rectangle 4"/>
          <p:cNvSpPr>
            <a:spLocks noGrp="1" noChangeArrowheads="1"/>
          </p:cNvSpPr>
          <p:nvPr>
            <p:ph type="title"/>
          </p:nvPr>
        </p:nvSpPr>
        <p:spPr/>
        <p:txBody>
          <a:bodyPr/>
          <a:lstStyle/>
          <a:p>
            <a:pPr eaLnBrk="1" hangingPunct="1"/>
            <a:r>
              <a:rPr lang="en-US" dirty="0" smtClean="0">
                <a:cs typeface="Arial" charset="0"/>
              </a:rPr>
              <a:t>Which </a:t>
            </a:r>
            <a:r>
              <a:rPr lang="en-US" dirty="0" err="1" smtClean="0">
                <a:cs typeface="Arial" charset="0"/>
              </a:rPr>
              <a:t>syscall</a:t>
            </a:r>
            <a:r>
              <a:rPr lang="en-US" dirty="0" smtClean="0">
                <a:cs typeface="Arial" charset="0"/>
              </a:rPr>
              <a:t> to execute? (3)</a:t>
            </a:r>
            <a:endParaRPr lang="en-US" dirty="0">
              <a:cs typeface="Arial" charset="0"/>
            </a:endParaRPr>
          </a:p>
        </p:txBody>
      </p:sp>
      <p:sp>
        <p:nvSpPr>
          <p:cNvPr id="24" name="Slide Number Placeholder 3"/>
          <p:cNvSpPr>
            <a:spLocks noGrp="1"/>
          </p:cNvSpPr>
          <p:nvPr>
            <p:ph type="sldNum" sz="quarter" idx="4294967295"/>
          </p:nvPr>
        </p:nvSpPr>
        <p:spPr>
          <a:xfrm>
            <a:off x="8398933" y="1172856"/>
            <a:ext cx="696155" cy="365125"/>
          </a:xfrm>
          <a:prstGeom prst="rect">
            <a:avLst/>
          </a:prstGeom>
        </p:spPr>
        <p:txBody>
          <a:bodyPr/>
          <a:lstStyle/>
          <a:p>
            <a:fld id="{57AF16DE-A0D5-4438-950F-5B1E159C2C28}" type="slidenum">
              <a:rPr lang="en-US" smtClean="0"/>
              <a:pPr/>
              <a:t>35</a:t>
            </a:fld>
            <a:endParaRPr lang="en-US" dirty="0"/>
          </a:p>
        </p:txBody>
      </p:sp>
      <p:grpSp>
        <p:nvGrpSpPr>
          <p:cNvPr id="2" name="Group 6"/>
          <p:cNvGrpSpPr>
            <a:grpSpLocks/>
          </p:cNvGrpSpPr>
          <p:nvPr/>
        </p:nvGrpSpPr>
        <p:grpSpPr bwMode="auto">
          <a:xfrm>
            <a:off x="701675" y="2730500"/>
            <a:ext cx="1549400" cy="1027113"/>
            <a:chOff x="442" y="1727"/>
            <a:chExt cx="976" cy="647"/>
          </a:xfrm>
        </p:grpSpPr>
        <p:sp>
          <p:nvSpPr>
            <p:cNvPr id="59413" name="Rectangle 7"/>
            <p:cNvSpPr>
              <a:spLocks noChangeArrowheads="1"/>
            </p:cNvSpPr>
            <p:nvPr/>
          </p:nvSpPr>
          <p:spPr bwMode="auto">
            <a:xfrm>
              <a:off x="442" y="1925"/>
              <a:ext cx="976" cy="449"/>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a:solidFill>
                    <a:srgbClr val="808080"/>
                  </a:solidFill>
                  <a:latin typeface="Courier New" charset="0"/>
                </a:rPr>
                <a:t>ADD  r0,r0,r1 </a:t>
              </a:r>
            </a:p>
            <a:p>
              <a:pPr eaLnBrk="0" hangingPunct="0">
                <a:spcBef>
                  <a:spcPct val="0"/>
                </a:spcBef>
                <a:buClrTx/>
                <a:buSzTx/>
                <a:buFontTx/>
                <a:buNone/>
              </a:pPr>
              <a:r>
                <a:rPr lang="en-US" sz="1400">
                  <a:solidFill>
                    <a:srgbClr val="808080"/>
                  </a:solidFill>
                  <a:latin typeface="Courier New" charset="0"/>
                </a:rPr>
                <a:t>SWI  0x</a:t>
              </a:r>
              <a:r>
                <a:rPr lang="en-US" sz="1400" b="1">
                  <a:solidFill>
                    <a:srgbClr val="808080"/>
                  </a:solidFill>
                  <a:latin typeface="Courier New" charset="0"/>
                </a:rPr>
                <a:t>18</a:t>
              </a:r>
              <a:r>
                <a:rPr lang="en-US" sz="1400">
                  <a:solidFill>
                    <a:srgbClr val="808080"/>
                  </a:solidFill>
                  <a:latin typeface="Courier New" charset="0"/>
                </a:rPr>
                <a:t> </a:t>
              </a:r>
            </a:p>
            <a:p>
              <a:pPr eaLnBrk="0" hangingPunct="0">
                <a:spcBef>
                  <a:spcPct val="0"/>
                </a:spcBef>
                <a:buClrTx/>
                <a:buSzTx/>
                <a:buFontTx/>
                <a:buNone/>
              </a:pPr>
              <a:r>
                <a:rPr lang="en-US" sz="1400">
                  <a:solidFill>
                    <a:srgbClr val="808080"/>
                  </a:solidFill>
                  <a:latin typeface="Courier New" charset="0"/>
                </a:rPr>
                <a:t>SUB  r2,r2,r0</a:t>
              </a:r>
              <a:endParaRPr lang="en-US" sz="2400">
                <a:solidFill>
                  <a:srgbClr val="808080"/>
                </a:solidFill>
              </a:endParaRPr>
            </a:p>
          </p:txBody>
        </p:sp>
        <p:sp>
          <p:nvSpPr>
            <p:cNvPr id="59414" name="Text Box 8"/>
            <p:cNvSpPr txBox="1">
              <a:spLocks noChangeArrowheads="1"/>
            </p:cNvSpPr>
            <p:nvPr/>
          </p:nvSpPr>
          <p:spPr bwMode="auto">
            <a:xfrm>
              <a:off x="469" y="1727"/>
              <a:ext cx="9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rPr>
                <a:t>USER Program</a:t>
              </a:r>
            </a:p>
          </p:txBody>
        </p:sp>
      </p:grpSp>
      <p:grpSp>
        <p:nvGrpSpPr>
          <p:cNvPr id="3" name="Group 9"/>
          <p:cNvGrpSpPr>
            <a:grpSpLocks/>
          </p:cNvGrpSpPr>
          <p:nvPr/>
        </p:nvGrpSpPr>
        <p:grpSpPr bwMode="auto">
          <a:xfrm>
            <a:off x="2801938" y="2619375"/>
            <a:ext cx="3813175" cy="2298700"/>
            <a:chOff x="2847" y="2244"/>
            <a:chExt cx="2402" cy="1448"/>
          </a:xfrm>
        </p:grpSpPr>
        <p:sp>
          <p:nvSpPr>
            <p:cNvPr id="59409" name="Rectangle 10"/>
            <p:cNvSpPr>
              <a:spLocks noChangeArrowheads="1"/>
            </p:cNvSpPr>
            <p:nvPr/>
          </p:nvSpPr>
          <p:spPr bwMode="auto">
            <a:xfrm>
              <a:off x="3211" y="2559"/>
              <a:ext cx="910" cy="1133"/>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R_Handler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U_Handler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S_Handler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P_Handler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D_Handler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 </a:t>
              </a: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I_Handler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F_Handler</a:t>
              </a:r>
              <a:endParaRPr lang="en-US" sz="2400" dirty="0">
                <a:solidFill>
                  <a:srgbClr val="808080"/>
                </a:solidFill>
              </a:endParaRPr>
            </a:p>
          </p:txBody>
        </p:sp>
        <p:sp>
          <p:nvSpPr>
            <p:cNvPr id="59410" name="Text Box 11"/>
            <p:cNvSpPr txBox="1">
              <a:spLocks noChangeArrowheads="1"/>
            </p:cNvSpPr>
            <p:nvPr/>
          </p:nvSpPr>
          <p:spPr bwMode="auto">
            <a:xfrm>
              <a:off x="3039" y="2244"/>
              <a:ext cx="132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rPr>
                <a:t>Vector Table </a:t>
              </a:r>
            </a:p>
            <a:p>
              <a:pPr algn="ctr">
                <a:spcBef>
                  <a:spcPct val="0"/>
                </a:spcBef>
                <a:buClrTx/>
                <a:buSzTx/>
                <a:buFontTx/>
                <a:buNone/>
              </a:pPr>
              <a:r>
                <a:rPr lang="en-US" sz="1400">
                  <a:solidFill>
                    <a:srgbClr val="808080"/>
                  </a:solidFill>
                </a:rPr>
                <a:t>starting at 0x00 in memory</a:t>
              </a:r>
              <a:endParaRPr lang="en-US" sz="1600">
                <a:solidFill>
                  <a:srgbClr val="808080"/>
                </a:solidFill>
              </a:endParaRPr>
            </a:p>
          </p:txBody>
        </p:sp>
        <p:sp>
          <p:nvSpPr>
            <p:cNvPr id="59411" name="Text Box 12"/>
            <p:cNvSpPr txBox="1">
              <a:spLocks noChangeArrowheads="1"/>
            </p:cNvSpPr>
            <p:nvPr/>
          </p:nvSpPr>
          <p:spPr bwMode="auto">
            <a:xfrm>
              <a:off x="2847" y="2558"/>
              <a:ext cx="384" cy="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a:solidFill>
                    <a:srgbClr val="CC3300"/>
                  </a:solidFill>
                  <a:latin typeface="Courier New" charset="0"/>
                </a:rPr>
                <a:t>0x00</a:t>
              </a:r>
            </a:p>
            <a:p>
              <a:pPr algn="ctr">
                <a:spcBef>
                  <a:spcPct val="0"/>
                </a:spcBef>
                <a:buClrTx/>
                <a:buSzTx/>
                <a:buFontTx/>
                <a:buNone/>
              </a:pPr>
              <a:r>
                <a:rPr lang="en-US" sz="1400">
                  <a:solidFill>
                    <a:srgbClr val="CC3300"/>
                  </a:solidFill>
                  <a:latin typeface="Courier New" charset="0"/>
                </a:rPr>
                <a:t>0x04</a:t>
              </a:r>
            </a:p>
            <a:p>
              <a:pPr algn="ctr">
                <a:spcBef>
                  <a:spcPct val="0"/>
                </a:spcBef>
                <a:buClrTx/>
                <a:buSzTx/>
                <a:buFontTx/>
                <a:buNone/>
              </a:pPr>
              <a:r>
                <a:rPr lang="en-US" sz="1400">
                  <a:solidFill>
                    <a:srgbClr val="CC3300"/>
                  </a:solidFill>
                  <a:latin typeface="Courier New" charset="0"/>
                </a:rPr>
                <a:t>0x08</a:t>
              </a:r>
            </a:p>
            <a:p>
              <a:pPr algn="ctr">
                <a:spcBef>
                  <a:spcPct val="0"/>
                </a:spcBef>
                <a:buClrTx/>
                <a:buSzTx/>
                <a:buFontTx/>
                <a:buNone/>
              </a:pPr>
              <a:r>
                <a:rPr lang="en-US" sz="1400">
                  <a:solidFill>
                    <a:srgbClr val="CC3300"/>
                  </a:solidFill>
                  <a:latin typeface="Courier New" charset="0"/>
                </a:rPr>
                <a:t>0x0c</a:t>
              </a:r>
            </a:p>
            <a:p>
              <a:pPr algn="ctr">
                <a:spcBef>
                  <a:spcPct val="0"/>
                </a:spcBef>
                <a:buClrTx/>
                <a:buSzTx/>
                <a:buFontTx/>
                <a:buNone/>
              </a:pPr>
              <a:r>
                <a:rPr lang="en-US" sz="1400">
                  <a:solidFill>
                    <a:srgbClr val="CC3300"/>
                  </a:solidFill>
                  <a:latin typeface="Courier New" charset="0"/>
                </a:rPr>
                <a:t>0x10</a:t>
              </a:r>
            </a:p>
            <a:p>
              <a:pPr algn="ctr">
                <a:spcBef>
                  <a:spcPct val="0"/>
                </a:spcBef>
                <a:buClrTx/>
                <a:buSzTx/>
                <a:buFontTx/>
                <a:buNone/>
              </a:pPr>
              <a:r>
                <a:rPr lang="en-US" sz="1400">
                  <a:solidFill>
                    <a:srgbClr val="CC3300"/>
                  </a:solidFill>
                  <a:latin typeface="Courier New" charset="0"/>
                </a:rPr>
                <a:t>0x14</a:t>
              </a:r>
            </a:p>
            <a:p>
              <a:pPr algn="ctr">
                <a:spcBef>
                  <a:spcPct val="0"/>
                </a:spcBef>
                <a:buClrTx/>
                <a:buSzTx/>
                <a:buFontTx/>
                <a:buNone/>
              </a:pPr>
              <a:r>
                <a:rPr lang="en-US" sz="1400">
                  <a:solidFill>
                    <a:srgbClr val="CC3300"/>
                  </a:solidFill>
                  <a:latin typeface="Courier New" charset="0"/>
                </a:rPr>
                <a:t>0x18</a:t>
              </a:r>
            </a:p>
            <a:p>
              <a:pPr algn="ctr">
                <a:spcBef>
                  <a:spcPct val="0"/>
                </a:spcBef>
                <a:buClrTx/>
                <a:buSzTx/>
                <a:buFontTx/>
                <a:buNone/>
              </a:pPr>
              <a:r>
                <a:rPr lang="en-US" sz="1400">
                  <a:solidFill>
                    <a:srgbClr val="CC3300"/>
                  </a:solidFill>
                  <a:latin typeface="Courier New" charset="0"/>
                </a:rPr>
                <a:t>0x1c</a:t>
              </a:r>
            </a:p>
          </p:txBody>
        </p:sp>
        <p:sp>
          <p:nvSpPr>
            <p:cNvPr id="59412" name="Text Box 13"/>
            <p:cNvSpPr txBox="1">
              <a:spLocks noChangeArrowheads="1"/>
            </p:cNvSpPr>
            <p:nvPr/>
          </p:nvSpPr>
          <p:spPr bwMode="auto">
            <a:xfrm>
              <a:off x="4061" y="2562"/>
              <a:ext cx="1188" cy="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400">
                  <a:solidFill>
                    <a:srgbClr val="990000"/>
                  </a:solidFill>
                  <a:latin typeface="Courier New" charset="0"/>
                </a:rPr>
                <a:t>(Reset</a:t>
              </a:r>
            </a:p>
            <a:p>
              <a:pPr>
                <a:spcBef>
                  <a:spcPct val="0"/>
                </a:spcBef>
                <a:buClrTx/>
                <a:buSzTx/>
                <a:buFontTx/>
                <a:buNone/>
              </a:pPr>
              <a:r>
                <a:rPr lang="en-US" sz="1400">
                  <a:solidFill>
                    <a:srgbClr val="990000"/>
                  </a:solidFill>
                  <a:latin typeface="Courier New" charset="0"/>
                </a:rPr>
                <a:t>(Undef instr.)</a:t>
              </a:r>
            </a:p>
            <a:p>
              <a:pPr>
                <a:spcBef>
                  <a:spcPct val="0"/>
                </a:spcBef>
                <a:buClrTx/>
                <a:buSzTx/>
                <a:buFontTx/>
                <a:buNone/>
              </a:pPr>
              <a:r>
                <a:rPr lang="en-US" sz="1400">
                  <a:solidFill>
                    <a:srgbClr val="990000"/>
                  </a:solidFill>
                  <a:latin typeface="Courier New" charset="0"/>
                </a:rPr>
                <a:t>(SWI)</a:t>
              </a:r>
            </a:p>
            <a:p>
              <a:pPr>
                <a:spcBef>
                  <a:spcPct val="0"/>
                </a:spcBef>
                <a:buClrTx/>
                <a:buSzTx/>
                <a:buFontTx/>
                <a:buNone/>
              </a:pPr>
              <a:r>
                <a:rPr lang="en-US" sz="1400">
                  <a:solidFill>
                    <a:srgbClr val="990000"/>
                  </a:solidFill>
                  <a:latin typeface="Courier New" charset="0"/>
                </a:rPr>
                <a:t>(Prefetch abort)</a:t>
              </a:r>
            </a:p>
            <a:p>
              <a:pPr>
                <a:spcBef>
                  <a:spcPct val="0"/>
                </a:spcBef>
                <a:buClrTx/>
                <a:buSzTx/>
                <a:buFontTx/>
                <a:buNone/>
              </a:pPr>
              <a:r>
                <a:rPr lang="en-US" sz="1400">
                  <a:solidFill>
                    <a:srgbClr val="990000"/>
                  </a:solidFill>
                  <a:latin typeface="Courier New" charset="0"/>
                </a:rPr>
                <a:t>(Data abort)</a:t>
              </a:r>
            </a:p>
            <a:p>
              <a:pPr>
                <a:spcBef>
                  <a:spcPct val="0"/>
                </a:spcBef>
                <a:buClrTx/>
                <a:buSzTx/>
                <a:buFontTx/>
                <a:buNone/>
              </a:pPr>
              <a:r>
                <a:rPr lang="en-US" sz="1400">
                  <a:solidFill>
                    <a:srgbClr val="990000"/>
                  </a:solidFill>
                  <a:latin typeface="Courier New" charset="0"/>
                </a:rPr>
                <a:t>(Reserved)</a:t>
              </a:r>
            </a:p>
            <a:p>
              <a:pPr>
                <a:spcBef>
                  <a:spcPct val="0"/>
                </a:spcBef>
                <a:buClrTx/>
                <a:buSzTx/>
                <a:buFontTx/>
                <a:buNone/>
              </a:pPr>
              <a:r>
                <a:rPr lang="en-US" sz="1400">
                  <a:solidFill>
                    <a:srgbClr val="990000"/>
                  </a:solidFill>
                  <a:latin typeface="Courier New" charset="0"/>
                </a:rPr>
                <a:t>(IRQ)</a:t>
              </a:r>
            </a:p>
            <a:p>
              <a:pPr>
                <a:spcBef>
                  <a:spcPct val="0"/>
                </a:spcBef>
                <a:buClrTx/>
                <a:buSzTx/>
                <a:buFontTx/>
                <a:buNone/>
              </a:pPr>
              <a:r>
                <a:rPr lang="en-US" sz="1400">
                  <a:solidFill>
                    <a:srgbClr val="990000"/>
                  </a:solidFill>
                  <a:latin typeface="Courier New" charset="0"/>
                </a:rPr>
                <a:t>(FIQ)</a:t>
              </a:r>
            </a:p>
          </p:txBody>
        </p:sp>
      </p:grpSp>
      <p:sp>
        <p:nvSpPr>
          <p:cNvPr id="59399" name="Rectangle 14"/>
          <p:cNvSpPr>
            <a:spLocks noChangeArrowheads="1"/>
          </p:cNvSpPr>
          <p:nvPr/>
        </p:nvSpPr>
        <p:spPr bwMode="auto">
          <a:xfrm>
            <a:off x="6850062" y="3275013"/>
            <a:ext cx="2245025" cy="1966912"/>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endParaRPr lang="en-US" sz="1600">
              <a:solidFill>
                <a:srgbClr val="808080"/>
              </a:solidFill>
            </a:endParaRPr>
          </a:p>
          <a:p>
            <a:pPr eaLnBrk="0" hangingPunct="0">
              <a:spcBef>
                <a:spcPct val="0"/>
              </a:spcBef>
              <a:buClrTx/>
              <a:buSzTx/>
              <a:buFontTx/>
              <a:buNone/>
            </a:pPr>
            <a:endParaRPr lang="en-US" sz="2400">
              <a:solidFill>
                <a:srgbClr val="808080"/>
              </a:solidFill>
            </a:endParaRPr>
          </a:p>
          <a:p>
            <a:pPr eaLnBrk="0" hangingPunct="0">
              <a:spcBef>
                <a:spcPct val="0"/>
              </a:spcBef>
              <a:buClrTx/>
              <a:buSzTx/>
              <a:buFontTx/>
              <a:buNone/>
            </a:pPr>
            <a:endParaRPr lang="en-US" sz="2400">
              <a:solidFill>
                <a:srgbClr val="808080"/>
              </a:solidFill>
            </a:endParaRPr>
          </a:p>
        </p:txBody>
      </p:sp>
      <p:sp>
        <p:nvSpPr>
          <p:cNvPr id="59400" name="Line 15"/>
          <p:cNvSpPr>
            <a:spLocks noChangeShapeType="1"/>
          </p:cNvSpPr>
          <p:nvPr/>
        </p:nvSpPr>
        <p:spPr bwMode="auto">
          <a:xfrm>
            <a:off x="1887538" y="3403600"/>
            <a:ext cx="949325" cy="27940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1" name="Line 16"/>
          <p:cNvSpPr>
            <a:spLocks noChangeShapeType="1"/>
          </p:cNvSpPr>
          <p:nvPr/>
        </p:nvSpPr>
        <p:spPr bwMode="auto">
          <a:xfrm flipV="1">
            <a:off x="5394324" y="3403599"/>
            <a:ext cx="1431925" cy="385763"/>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2" name="Line 17"/>
          <p:cNvSpPr>
            <a:spLocks noChangeShapeType="1"/>
          </p:cNvSpPr>
          <p:nvPr/>
        </p:nvSpPr>
        <p:spPr bwMode="auto">
          <a:xfrm flipH="1">
            <a:off x="7685088" y="5195888"/>
            <a:ext cx="9525" cy="173037"/>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403" name="Line 18"/>
          <p:cNvSpPr>
            <a:spLocks noChangeShapeType="1"/>
          </p:cNvSpPr>
          <p:nvPr/>
        </p:nvSpPr>
        <p:spPr bwMode="auto">
          <a:xfrm flipH="1" flipV="1">
            <a:off x="360363" y="5300663"/>
            <a:ext cx="7335837" cy="42862"/>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404" name="Line 19"/>
          <p:cNvSpPr>
            <a:spLocks noChangeShapeType="1"/>
          </p:cNvSpPr>
          <p:nvPr/>
        </p:nvSpPr>
        <p:spPr bwMode="auto">
          <a:xfrm flipV="1">
            <a:off x="381000" y="3587750"/>
            <a:ext cx="0" cy="1722438"/>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405" name="Line 20"/>
          <p:cNvSpPr>
            <a:spLocks noChangeShapeType="1"/>
          </p:cNvSpPr>
          <p:nvPr/>
        </p:nvSpPr>
        <p:spPr bwMode="auto">
          <a:xfrm>
            <a:off x="381000" y="3609975"/>
            <a:ext cx="381000" cy="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6" name="Rectangle 21"/>
          <p:cNvSpPr>
            <a:spLocks noChangeArrowheads="1"/>
          </p:cNvSpPr>
          <p:nvPr/>
        </p:nvSpPr>
        <p:spPr bwMode="auto">
          <a:xfrm>
            <a:off x="6892925" y="4797425"/>
            <a:ext cx="15494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spcBef>
                <a:spcPct val="0"/>
              </a:spcBef>
              <a:buClrTx/>
              <a:buSzTx/>
              <a:buFontTx/>
              <a:buNone/>
            </a:pPr>
            <a:r>
              <a:rPr lang="en-US" sz="1400">
                <a:solidFill>
                  <a:srgbClr val="808080"/>
                </a:solidFill>
                <a:latin typeface="Courier New" charset="0"/>
              </a:rPr>
              <a:t>MOVS  pc, lr</a:t>
            </a:r>
            <a:endParaRPr lang="en-US" sz="2400">
              <a:solidFill>
                <a:srgbClr val="808080"/>
              </a:solidFill>
            </a:endParaRPr>
          </a:p>
        </p:txBody>
      </p:sp>
      <p:sp>
        <p:nvSpPr>
          <p:cNvPr id="59407" name="Text Box 22"/>
          <p:cNvSpPr txBox="1">
            <a:spLocks noChangeArrowheads="1"/>
          </p:cNvSpPr>
          <p:nvPr/>
        </p:nvSpPr>
        <p:spPr bwMode="auto">
          <a:xfrm>
            <a:off x="6965950" y="2676525"/>
            <a:ext cx="1420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rPr>
              <a:t>SWI Handler</a:t>
            </a:r>
          </a:p>
          <a:p>
            <a:pPr algn="ctr">
              <a:spcBef>
                <a:spcPct val="0"/>
              </a:spcBef>
              <a:buClrTx/>
              <a:buSzTx/>
              <a:buFontTx/>
              <a:buNone/>
            </a:pPr>
            <a:r>
              <a:rPr lang="en-US" sz="1600">
                <a:solidFill>
                  <a:srgbClr val="808080"/>
                </a:solidFill>
              </a:rPr>
              <a:t>(</a:t>
            </a:r>
            <a:r>
              <a:rPr lang="en-US" sz="1600">
                <a:solidFill>
                  <a:srgbClr val="808080"/>
                </a:solidFill>
                <a:latin typeface="Courier New" charset="0"/>
              </a:rPr>
              <a:t>S_Handler</a:t>
            </a:r>
            <a:r>
              <a:rPr lang="en-US" sz="1600">
                <a:solidFill>
                  <a:srgbClr val="808080"/>
                </a:solidFill>
              </a:rPr>
              <a:t>)</a:t>
            </a:r>
          </a:p>
        </p:txBody>
      </p:sp>
      <p:sp>
        <p:nvSpPr>
          <p:cNvPr id="59408" name="Rectangle 23"/>
          <p:cNvSpPr>
            <a:spLocks noChangeArrowheads="1"/>
          </p:cNvSpPr>
          <p:nvPr/>
        </p:nvSpPr>
        <p:spPr bwMode="auto">
          <a:xfrm>
            <a:off x="6826250" y="3275013"/>
            <a:ext cx="2268837" cy="1966912"/>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000000"/>
                </a:solidFill>
                <a:latin typeface="Courier New" charset="0"/>
              </a:rPr>
              <a:t>LDR r0,[lr,#­4]</a:t>
            </a:r>
          </a:p>
          <a:p>
            <a:pPr eaLnBrk="0" hangingPunct="0">
              <a:spcBef>
                <a:spcPct val="0"/>
              </a:spcBef>
              <a:buClrTx/>
              <a:buSzTx/>
              <a:buFontTx/>
              <a:buNone/>
            </a:pPr>
            <a:r>
              <a:rPr lang="en-US" sz="1200" dirty="0">
                <a:solidFill>
                  <a:srgbClr val="000000"/>
                </a:solidFill>
                <a:latin typeface="Courier New" charset="0"/>
              </a:rPr>
              <a:t>BIC r0,r0</a:t>
            </a:r>
            <a:r>
              <a:rPr lang="en-US" sz="1200" dirty="0" smtClean="0">
                <a:solidFill>
                  <a:srgbClr val="000000"/>
                </a:solidFill>
                <a:latin typeface="Courier New" charset="0"/>
              </a:rPr>
              <a:t>,#</a:t>
            </a:r>
            <a:r>
              <a:rPr lang="en-US" sz="1200" dirty="0">
                <a:solidFill>
                  <a:srgbClr val="000000"/>
                </a:solidFill>
                <a:latin typeface="Courier New" charset="0"/>
              </a:rPr>
              <a:t>0xff000000</a:t>
            </a:r>
            <a:endParaRPr lang="en-US" sz="1200" dirty="0">
              <a:solidFill>
                <a:srgbClr val="000000"/>
              </a:solidFill>
            </a:endParaRPr>
          </a:p>
          <a:p>
            <a:pPr eaLnBrk="0" hangingPunct="0">
              <a:spcBef>
                <a:spcPct val="0"/>
              </a:spcBef>
              <a:buClrTx/>
              <a:buSzTx/>
              <a:buFontTx/>
              <a:buNone/>
            </a:pPr>
            <a:endParaRPr lang="en-US" sz="1200" dirty="0">
              <a:solidFill>
                <a:srgbClr val="808080"/>
              </a:solidFill>
            </a:endParaRPr>
          </a:p>
          <a:p>
            <a:pPr eaLnBrk="0" hangingPunct="0">
              <a:spcBef>
                <a:spcPct val="0"/>
              </a:spcBef>
              <a:buClrTx/>
              <a:buSzTx/>
              <a:buFontTx/>
              <a:buNone/>
            </a:pPr>
            <a:r>
              <a:rPr lang="en-US" sz="1200" b="1" dirty="0" smtClean="0">
                <a:solidFill>
                  <a:srgbClr val="FF0000"/>
                </a:solidFill>
                <a:latin typeface="+mn-lt"/>
              </a:rPr>
              <a:t>; r0 </a:t>
            </a:r>
            <a:r>
              <a:rPr lang="en-US" sz="1200" b="1" dirty="0">
                <a:solidFill>
                  <a:srgbClr val="FF0000"/>
                </a:solidFill>
                <a:latin typeface="+mn-lt"/>
              </a:rPr>
              <a:t>holds SWI </a:t>
            </a:r>
            <a:r>
              <a:rPr lang="en-US" sz="1200" b="1" dirty="0" smtClean="0">
                <a:solidFill>
                  <a:srgbClr val="FF0000"/>
                </a:solidFill>
                <a:latin typeface="+mn-lt"/>
              </a:rPr>
              <a:t>Number</a:t>
            </a:r>
            <a:endParaRPr lang="en-US" sz="1200" b="1" dirty="0">
              <a:solidFill>
                <a:srgbClr val="FF0000"/>
              </a:solidFill>
              <a:latin typeface="+mn-lt"/>
            </a:endParaRPr>
          </a:p>
          <a:p>
            <a:pPr eaLnBrk="0" hangingPunct="0">
              <a:spcBef>
                <a:spcPct val="0"/>
              </a:spcBef>
              <a:buClrTx/>
              <a:buSzTx/>
              <a:buFontTx/>
              <a:buNone/>
            </a:pPr>
            <a:endParaRPr lang="en-US" sz="1200" b="1" dirty="0">
              <a:solidFill>
                <a:srgbClr val="FF0000"/>
              </a:solidFill>
            </a:endParaRPr>
          </a:p>
          <a:p>
            <a:pPr eaLnBrk="0" hangingPunct="0">
              <a:spcBef>
                <a:spcPct val="0"/>
              </a:spcBef>
              <a:buClrTx/>
              <a:buSzTx/>
              <a:buFontTx/>
              <a:buNone/>
            </a:pPr>
            <a:endParaRPr lang="en-US" sz="1200" dirty="0">
              <a:solidFill>
                <a:srgbClr val="808080"/>
              </a:solidFill>
            </a:endParaRPr>
          </a:p>
        </p:txBody>
      </p:sp>
    </p:spTree>
    <p:extLst>
      <p:ext uri="{BB962C8B-B14F-4D97-AF65-F5344CB8AC3E}">
        <p14:creationId xmlns:p14="http://schemas.microsoft.com/office/powerpoint/2010/main" val="2506544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 Offset</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36</a:t>
            </a:fld>
            <a:endParaRPr lang="en-US"/>
          </a:p>
        </p:txBody>
      </p:sp>
      <p:grpSp>
        <p:nvGrpSpPr>
          <p:cNvPr id="5" name="Group 4"/>
          <p:cNvGrpSpPr>
            <a:grpSpLocks/>
          </p:cNvGrpSpPr>
          <p:nvPr/>
        </p:nvGrpSpPr>
        <p:grpSpPr bwMode="auto">
          <a:xfrm>
            <a:off x="1990175" y="1142568"/>
            <a:ext cx="1562100" cy="1639888"/>
            <a:chOff x="441" y="1675"/>
            <a:chExt cx="984" cy="1033"/>
          </a:xfrm>
        </p:grpSpPr>
        <p:sp>
          <p:nvSpPr>
            <p:cNvPr id="6" name="Rectangle 5"/>
            <p:cNvSpPr>
              <a:spLocks noChangeArrowheads="1"/>
            </p:cNvSpPr>
            <p:nvPr/>
          </p:nvSpPr>
          <p:spPr bwMode="auto">
            <a:xfrm>
              <a:off x="442" y="1925"/>
              <a:ext cx="976" cy="783"/>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dirty="0">
                  <a:solidFill>
                    <a:srgbClr val="808080"/>
                  </a:solidFill>
                  <a:latin typeface="Courier New" charset="0"/>
                </a:rPr>
                <a:t>ADD  r0,r0,r1 </a:t>
              </a:r>
            </a:p>
            <a:p>
              <a:pPr eaLnBrk="0" hangingPunct="0">
                <a:spcBef>
                  <a:spcPct val="0"/>
                </a:spcBef>
                <a:buClrTx/>
                <a:buSzTx/>
                <a:buFontTx/>
                <a:buNone/>
              </a:pPr>
              <a:r>
                <a:rPr lang="en-US" sz="1400" dirty="0">
                  <a:solidFill>
                    <a:srgbClr val="808080"/>
                  </a:solidFill>
                  <a:latin typeface="Courier New" charset="0"/>
                </a:rPr>
                <a:t>SWI  0x</a:t>
              </a:r>
              <a:r>
                <a:rPr lang="en-US" sz="1400" b="1" dirty="0">
                  <a:solidFill>
                    <a:srgbClr val="808080"/>
                  </a:solidFill>
                  <a:latin typeface="Courier New" charset="0"/>
                </a:rPr>
                <a:t>18</a:t>
              </a:r>
              <a:r>
                <a:rPr lang="en-US" sz="1400" dirty="0">
                  <a:solidFill>
                    <a:srgbClr val="808080"/>
                  </a:solidFill>
                  <a:latin typeface="Courier New" charset="0"/>
                </a:rPr>
                <a:t> </a:t>
              </a:r>
            </a:p>
            <a:p>
              <a:pPr eaLnBrk="0" hangingPunct="0">
                <a:spcBef>
                  <a:spcPct val="0"/>
                </a:spcBef>
                <a:buClrTx/>
                <a:buSzTx/>
                <a:buFontTx/>
                <a:buNone/>
              </a:pPr>
              <a:r>
                <a:rPr lang="en-US" sz="1400" dirty="0">
                  <a:solidFill>
                    <a:srgbClr val="808080"/>
                  </a:solidFill>
                  <a:latin typeface="Courier New" charset="0"/>
                </a:rPr>
                <a:t>SUB  r2,r2,</a:t>
              </a:r>
              <a:r>
                <a:rPr lang="en-US" sz="1400" dirty="0" smtClean="0">
                  <a:solidFill>
                    <a:srgbClr val="808080"/>
                  </a:solidFill>
                  <a:latin typeface="Courier New" charset="0"/>
                </a:rPr>
                <a:t>r0</a:t>
              </a:r>
            </a:p>
            <a:p>
              <a:pPr eaLnBrk="0" hangingPunct="0">
                <a:spcBef>
                  <a:spcPct val="0"/>
                </a:spcBef>
                <a:buClrTx/>
                <a:buSzTx/>
                <a:buFontTx/>
                <a:buNone/>
              </a:pPr>
              <a:r>
                <a:rPr lang="is-IS" sz="1400" dirty="0" smtClean="0">
                  <a:solidFill>
                    <a:srgbClr val="808080"/>
                  </a:solidFill>
                  <a:latin typeface="Courier New" charset="0"/>
                </a:rPr>
                <a:t>…</a:t>
              </a:r>
              <a:endParaRPr lang="en-US" sz="2400" dirty="0">
                <a:solidFill>
                  <a:srgbClr val="808080"/>
                </a:solidFill>
              </a:endParaRPr>
            </a:p>
          </p:txBody>
        </p:sp>
        <p:sp>
          <p:nvSpPr>
            <p:cNvPr id="7" name="Text Box 6"/>
            <p:cNvSpPr txBox="1">
              <a:spLocks noChangeArrowheads="1"/>
            </p:cNvSpPr>
            <p:nvPr/>
          </p:nvSpPr>
          <p:spPr bwMode="auto">
            <a:xfrm>
              <a:off x="441" y="1675"/>
              <a:ext cx="984" cy="213"/>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000000"/>
                  </a:solidFill>
                  <a:latin typeface="+mn-lt"/>
                </a:rPr>
                <a:t>USER Program</a:t>
              </a:r>
            </a:p>
          </p:txBody>
        </p:sp>
      </p:grpSp>
      <p:sp>
        <p:nvSpPr>
          <p:cNvPr id="8" name="Line 18"/>
          <p:cNvSpPr>
            <a:spLocks noChangeShapeType="1"/>
          </p:cNvSpPr>
          <p:nvPr/>
        </p:nvSpPr>
        <p:spPr bwMode="auto">
          <a:xfrm>
            <a:off x="1498761" y="2054197"/>
            <a:ext cx="381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Line 18"/>
          <p:cNvSpPr>
            <a:spLocks noChangeShapeType="1"/>
          </p:cNvSpPr>
          <p:nvPr/>
        </p:nvSpPr>
        <p:spPr bwMode="auto">
          <a:xfrm>
            <a:off x="1499979" y="2508987"/>
            <a:ext cx="381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TextBox 9"/>
          <p:cNvSpPr txBox="1"/>
          <p:nvPr/>
        </p:nvSpPr>
        <p:spPr>
          <a:xfrm>
            <a:off x="141103" y="1874831"/>
            <a:ext cx="1542059" cy="276999"/>
          </a:xfrm>
          <a:prstGeom prst="rect">
            <a:avLst/>
          </a:prstGeom>
          <a:noFill/>
        </p:spPr>
        <p:txBody>
          <a:bodyPr wrap="square" rtlCol="0">
            <a:spAutoFit/>
          </a:bodyPr>
          <a:lstStyle/>
          <a:p>
            <a:r>
              <a:rPr lang="en-US" sz="1200" dirty="0" smtClean="0"/>
              <a:t>Executing (PC-8)</a:t>
            </a:r>
            <a:endParaRPr lang="en-US" sz="1200" dirty="0"/>
          </a:p>
        </p:txBody>
      </p:sp>
      <p:sp>
        <p:nvSpPr>
          <p:cNvPr id="11" name="TextBox 10"/>
          <p:cNvSpPr txBox="1"/>
          <p:nvPr/>
        </p:nvSpPr>
        <p:spPr>
          <a:xfrm>
            <a:off x="473706" y="2329623"/>
            <a:ext cx="987721" cy="276999"/>
          </a:xfrm>
          <a:prstGeom prst="rect">
            <a:avLst/>
          </a:prstGeom>
          <a:noFill/>
        </p:spPr>
        <p:txBody>
          <a:bodyPr wrap="square" rtlCol="0">
            <a:spAutoFit/>
          </a:bodyPr>
          <a:lstStyle/>
          <a:p>
            <a:r>
              <a:rPr lang="en-US" sz="1200" dirty="0" smtClean="0"/>
              <a:t>PC (+2 </a:t>
            </a:r>
            <a:r>
              <a:rPr lang="en-US" sz="1200" dirty="0" err="1" smtClean="0"/>
              <a:t>inst</a:t>
            </a:r>
            <a:r>
              <a:rPr lang="en-US" sz="1200" dirty="0"/>
              <a:t>)</a:t>
            </a:r>
          </a:p>
        </p:txBody>
      </p:sp>
      <p:sp>
        <p:nvSpPr>
          <p:cNvPr id="12" name="Line 18"/>
          <p:cNvSpPr>
            <a:spLocks noChangeShapeType="1"/>
          </p:cNvSpPr>
          <p:nvPr/>
        </p:nvSpPr>
        <p:spPr bwMode="auto">
          <a:xfrm>
            <a:off x="1501196" y="2298516"/>
            <a:ext cx="381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TextBox 12"/>
          <p:cNvSpPr txBox="1"/>
          <p:nvPr/>
        </p:nvSpPr>
        <p:spPr>
          <a:xfrm>
            <a:off x="594648" y="2119152"/>
            <a:ext cx="807522" cy="276999"/>
          </a:xfrm>
          <a:prstGeom prst="rect">
            <a:avLst/>
          </a:prstGeom>
          <a:noFill/>
        </p:spPr>
        <p:txBody>
          <a:bodyPr wrap="square" rtlCol="0">
            <a:spAutoFit/>
          </a:bodyPr>
          <a:lstStyle/>
          <a:p>
            <a:r>
              <a:rPr lang="en-US" sz="1200" dirty="0" smtClean="0"/>
              <a:t>LR (PC-4)</a:t>
            </a:r>
            <a:endParaRPr lang="en-US" sz="1200" dirty="0"/>
          </a:p>
        </p:txBody>
      </p:sp>
      <p:sp>
        <p:nvSpPr>
          <p:cNvPr id="14" name="TextBox 13"/>
          <p:cNvSpPr txBox="1"/>
          <p:nvPr/>
        </p:nvSpPr>
        <p:spPr>
          <a:xfrm>
            <a:off x="3833595" y="948032"/>
            <a:ext cx="5207156" cy="1120820"/>
          </a:xfrm>
          <a:prstGeom prst="rect">
            <a:avLst/>
          </a:prstGeom>
          <a:noFill/>
          <a:ln>
            <a:solidFill>
              <a:schemeClr val="accent1"/>
            </a:solidFill>
          </a:ln>
        </p:spPr>
        <p:txBody>
          <a:bodyPr wrap="square" rtlCol="0">
            <a:spAutoFit/>
          </a:bodyPr>
          <a:lstStyle/>
          <a:p>
            <a:pPr>
              <a:lnSpc>
                <a:spcPct val="90000"/>
              </a:lnSpc>
            </a:pPr>
            <a:r>
              <a:rPr lang="en-US" b="1" dirty="0">
                <a:solidFill>
                  <a:schemeClr val="accent5"/>
                </a:solidFill>
              </a:rPr>
              <a:t>On SWI</a:t>
            </a:r>
          </a:p>
          <a:p>
            <a:pPr lvl="1">
              <a:lnSpc>
                <a:spcPct val="90000"/>
              </a:lnSpc>
            </a:pPr>
            <a:r>
              <a:rPr lang="en-US" sz="1400" dirty="0" err="1">
                <a:latin typeface="Courier New" charset="0"/>
                <a:cs typeface="Arial" charset="0"/>
              </a:rPr>
              <a:t>lr_svc</a:t>
            </a:r>
            <a:r>
              <a:rPr lang="en-US" sz="1400" dirty="0">
                <a:latin typeface="Courier New" charset="0"/>
                <a:cs typeface="Arial" charset="0"/>
              </a:rPr>
              <a:t>          </a:t>
            </a:r>
            <a:r>
              <a:rPr lang="en-US" sz="1400" dirty="0">
                <a:latin typeface="Wingdings 3" charset="0"/>
                <a:cs typeface="Arial" charset="0"/>
              </a:rPr>
              <a:t>b</a:t>
            </a:r>
            <a:r>
              <a:rPr lang="en-US" sz="1400" dirty="0">
                <a:latin typeface="Courier New" charset="0"/>
                <a:cs typeface="Arial" charset="0"/>
              </a:rPr>
              <a:t> pc-4 </a:t>
            </a:r>
          </a:p>
          <a:p>
            <a:pPr lvl="1">
              <a:lnSpc>
                <a:spcPct val="90000"/>
              </a:lnSpc>
            </a:pPr>
            <a:r>
              <a:rPr lang="en-US" sz="1400" dirty="0" err="1">
                <a:latin typeface="Courier New" charset="0"/>
                <a:cs typeface="Arial" charset="0"/>
              </a:rPr>
              <a:t>spsr_svc</a:t>
            </a:r>
            <a:r>
              <a:rPr lang="en-US" sz="1400" dirty="0">
                <a:latin typeface="Courier New" charset="0"/>
                <a:cs typeface="Arial" charset="0"/>
              </a:rPr>
              <a:t>        </a:t>
            </a:r>
            <a:r>
              <a:rPr lang="en-US" sz="1400" dirty="0">
                <a:latin typeface="Wingdings 3" charset="0"/>
                <a:cs typeface="Arial" charset="0"/>
              </a:rPr>
              <a:t>b</a:t>
            </a:r>
            <a:r>
              <a:rPr lang="en-US" sz="1400" dirty="0">
                <a:latin typeface="Courier New" charset="0"/>
                <a:cs typeface="Arial" charset="0"/>
              </a:rPr>
              <a:t> </a:t>
            </a:r>
            <a:r>
              <a:rPr lang="en-US" sz="1400" dirty="0" err="1">
                <a:latin typeface="Courier New" charset="0"/>
                <a:cs typeface="Arial" charset="0"/>
              </a:rPr>
              <a:t>cpsr</a:t>
            </a:r>
            <a:r>
              <a:rPr lang="en-US" sz="1400" dirty="0">
                <a:latin typeface="Courier New" charset="0"/>
                <a:cs typeface="Arial" charset="0"/>
              </a:rPr>
              <a:t> </a:t>
            </a:r>
          </a:p>
          <a:p>
            <a:pPr lvl="1">
              <a:lnSpc>
                <a:spcPct val="90000"/>
              </a:lnSpc>
            </a:pPr>
            <a:r>
              <a:rPr lang="en-US" sz="1400" dirty="0" err="1">
                <a:latin typeface="Courier New" charset="0"/>
                <a:cs typeface="Arial" charset="0"/>
              </a:rPr>
              <a:t>cpsr</a:t>
            </a:r>
            <a:r>
              <a:rPr lang="en-US" sz="1400" dirty="0">
                <a:latin typeface="Courier New" charset="0"/>
                <a:cs typeface="Arial" charset="0"/>
              </a:rPr>
              <a:t>(mode bits) </a:t>
            </a:r>
            <a:r>
              <a:rPr lang="en-US" sz="1400" dirty="0">
                <a:latin typeface="Wingdings 3" charset="0"/>
                <a:cs typeface="Arial" charset="0"/>
              </a:rPr>
              <a:t>b</a:t>
            </a:r>
            <a:r>
              <a:rPr lang="en-US" sz="1400" dirty="0">
                <a:latin typeface="Courier New" charset="0"/>
                <a:cs typeface="Arial" charset="0"/>
              </a:rPr>
              <a:t> 10011</a:t>
            </a:r>
            <a:r>
              <a:rPr lang="en-US" sz="1400" dirty="0">
                <a:latin typeface="Times New Roman" charset="0"/>
                <a:cs typeface="Arial" charset="0"/>
              </a:rPr>
              <a:t> </a:t>
            </a:r>
            <a:r>
              <a:rPr lang="en-US" sz="1400" dirty="0" smtClean="0">
                <a:latin typeface="Times New Roman" charset="0"/>
                <a:cs typeface="Arial" charset="0"/>
              </a:rPr>
              <a:t>  </a:t>
            </a:r>
            <a:r>
              <a:rPr lang="en-US" sz="1400" dirty="0" smtClean="0">
                <a:cs typeface="Arial" charset="0"/>
              </a:rPr>
              <a:t>(</a:t>
            </a:r>
            <a:r>
              <a:rPr lang="en-US" sz="1400" dirty="0">
                <a:cs typeface="Arial" charset="0"/>
              </a:rPr>
              <a:t>supervisor mode, </a:t>
            </a:r>
            <a:r>
              <a:rPr lang="en-US" sz="1400" u="sng" dirty="0">
                <a:cs typeface="Arial" charset="0"/>
              </a:rPr>
              <a:t>no IRQ</a:t>
            </a:r>
            <a:r>
              <a:rPr lang="en-US" sz="1400" dirty="0">
                <a:cs typeface="Arial" charset="0"/>
              </a:rPr>
              <a:t>) </a:t>
            </a:r>
          </a:p>
          <a:p>
            <a:pPr lvl="1">
              <a:lnSpc>
                <a:spcPct val="90000"/>
              </a:lnSpc>
            </a:pPr>
            <a:r>
              <a:rPr lang="en-US" sz="1400" dirty="0">
                <a:latin typeface="Courier New" charset="0"/>
                <a:cs typeface="Arial" charset="0"/>
              </a:rPr>
              <a:t>pc              </a:t>
            </a:r>
            <a:r>
              <a:rPr lang="en-US" sz="1400" dirty="0">
                <a:latin typeface="Wingdings 3" charset="0"/>
                <a:cs typeface="Arial" charset="0"/>
              </a:rPr>
              <a:t>b</a:t>
            </a:r>
            <a:r>
              <a:rPr lang="en-US" sz="1400" dirty="0">
                <a:latin typeface="Courier New" charset="0"/>
                <a:cs typeface="Arial" charset="0"/>
              </a:rPr>
              <a:t> 0x08</a:t>
            </a:r>
            <a:r>
              <a:rPr lang="en-US" sz="1400" dirty="0">
                <a:latin typeface="Times New Roman" charset="0"/>
                <a:cs typeface="Arial" charset="0"/>
              </a:rPr>
              <a:t> </a:t>
            </a:r>
            <a:endParaRPr lang="en-US" dirty="0"/>
          </a:p>
        </p:txBody>
      </p:sp>
      <p:sp>
        <p:nvSpPr>
          <p:cNvPr id="15" name="Rectangle 2"/>
          <p:cNvSpPr>
            <a:spLocks noChangeArrowheads="1"/>
          </p:cNvSpPr>
          <p:nvPr/>
        </p:nvSpPr>
        <p:spPr bwMode="auto">
          <a:xfrm>
            <a:off x="6791730" y="4315309"/>
            <a:ext cx="2252964" cy="1249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808080"/>
              </a:solidFill>
            </a:endParaRPr>
          </a:p>
        </p:txBody>
      </p:sp>
      <p:sp>
        <p:nvSpPr>
          <p:cNvPr id="16" name="Rectangle 3"/>
          <p:cNvSpPr>
            <a:spLocks noChangeArrowheads="1"/>
          </p:cNvSpPr>
          <p:nvPr/>
        </p:nvSpPr>
        <p:spPr bwMode="auto">
          <a:xfrm>
            <a:off x="605244" y="4120047"/>
            <a:ext cx="1722437" cy="2270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808080"/>
              </a:solidFill>
            </a:endParaRPr>
          </a:p>
        </p:txBody>
      </p:sp>
      <p:grpSp>
        <p:nvGrpSpPr>
          <p:cNvPr id="17" name="Group 6"/>
          <p:cNvGrpSpPr>
            <a:grpSpLocks/>
          </p:cNvGrpSpPr>
          <p:nvPr/>
        </p:nvGrpSpPr>
        <p:grpSpPr bwMode="auto">
          <a:xfrm>
            <a:off x="651281" y="3546959"/>
            <a:ext cx="1549400" cy="1027113"/>
            <a:chOff x="442" y="1727"/>
            <a:chExt cx="976" cy="647"/>
          </a:xfrm>
        </p:grpSpPr>
        <p:sp>
          <p:nvSpPr>
            <p:cNvPr id="18" name="Rectangle 7"/>
            <p:cNvSpPr>
              <a:spLocks noChangeArrowheads="1"/>
            </p:cNvSpPr>
            <p:nvPr/>
          </p:nvSpPr>
          <p:spPr bwMode="auto">
            <a:xfrm>
              <a:off x="442" y="1925"/>
              <a:ext cx="976" cy="449"/>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a:solidFill>
                    <a:srgbClr val="808080"/>
                  </a:solidFill>
                  <a:latin typeface="Courier New" charset="0"/>
                </a:rPr>
                <a:t>ADD  r0,r0,r1 </a:t>
              </a:r>
            </a:p>
            <a:p>
              <a:pPr eaLnBrk="0" hangingPunct="0">
                <a:spcBef>
                  <a:spcPct val="0"/>
                </a:spcBef>
                <a:buClrTx/>
                <a:buSzTx/>
                <a:buFontTx/>
                <a:buNone/>
              </a:pPr>
              <a:r>
                <a:rPr lang="en-US" sz="1400">
                  <a:solidFill>
                    <a:srgbClr val="808080"/>
                  </a:solidFill>
                  <a:latin typeface="Courier New" charset="0"/>
                </a:rPr>
                <a:t>SWI  0x</a:t>
              </a:r>
              <a:r>
                <a:rPr lang="en-US" sz="1400" b="1">
                  <a:solidFill>
                    <a:srgbClr val="808080"/>
                  </a:solidFill>
                  <a:latin typeface="Courier New" charset="0"/>
                </a:rPr>
                <a:t>18</a:t>
              </a:r>
              <a:r>
                <a:rPr lang="en-US" sz="1400">
                  <a:solidFill>
                    <a:srgbClr val="808080"/>
                  </a:solidFill>
                  <a:latin typeface="Courier New" charset="0"/>
                </a:rPr>
                <a:t> </a:t>
              </a:r>
            </a:p>
            <a:p>
              <a:pPr eaLnBrk="0" hangingPunct="0">
                <a:spcBef>
                  <a:spcPct val="0"/>
                </a:spcBef>
                <a:buClrTx/>
                <a:buSzTx/>
                <a:buFontTx/>
                <a:buNone/>
              </a:pPr>
              <a:r>
                <a:rPr lang="en-US" sz="1400">
                  <a:solidFill>
                    <a:srgbClr val="808080"/>
                  </a:solidFill>
                  <a:latin typeface="Courier New" charset="0"/>
                </a:rPr>
                <a:t>SUB  r2,r2,r0</a:t>
              </a:r>
              <a:endParaRPr lang="en-US" sz="2400">
                <a:solidFill>
                  <a:srgbClr val="808080"/>
                </a:solidFill>
              </a:endParaRPr>
            </a:p>
          </p:txBody>
        </p:sp>
        <p:sp>
          <p:nvSpPr>
            <p:cNvPr id="19" name="Text Box 8"/>
            <p:cNvSpPr txBox="1">
              <a:spLocks noChangeArrowheads="1"/>
            </p:cNvSpPr>
            <p:nvPr/>
          </p:nvSpPr>
          <p:spPr bwMode="auto">
            <a:xfrm>
              <a:off x="469" y="1727"/>
              <a:ext cx="9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rPr>
                <a:t>USER Program</a:t>
              </a:r>
            </a:p>
          </p:txBody>
        </p:sp>
      </p:grpSp>
      <p:grpSp>
        <p:nvGrpSpPr>
          <p:cNvPr id="20" name="Group 9"/>
          <p:cNvGrpSpPr>
            <a:grpSpLocks/>
          </p:cNvGrpSpPr>
          <p:nvPr/>
        </p:nvGrpSpPr>
        <p:grpSpPr bwMode="auto">
          <a:xfrm>
            <a:off x="2751544" y="3435834"/>
            <a:ext cx="3813175" cy="2298700"/>
            <a:chOff x="2847" y="2244"/>
            <a:chExt cx="2402" cy="1448"/>
          </a:xfrm>
        </p:grpSpPr>
        <p:sp>
          <p:nvSpPr>
            <p:cNvPr id="21" name="Rectangle 10"/>
            <p:cNvSpPr>
              <a:spLocks noChangeArrowheads="1"/>
            </p:cNvSpPr>
            <p:nvPr/>
          </p:nvSpPr>
          <p:spPr bwMode="auto">
            <a:xfrm>
              <a:off x="3211" y="2559"/>
              <a:ext cx="910" cy="1133"/>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R_Handler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U_Handler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S_Handler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P_Handler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D_Handler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 </a:t>
              </a: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I_Handler</a:t>
              </a:r>
              <a:endParaRPr lang="en-US" sz="1400" dirty="0">
                <a:solidFill>
                  <a:srgbClr val="808080"/>
                </a:solidFill>
                <a:latin typeface="Courier New" charset="0"/>
              </a:endParaRPr>
            </a:p>
            <a:p>
              <a:pPr algn="ctr" eaLnBrk="0" hangingPunct="0">
                <a:spcBef>
                  <a:spcPct val="0"/>
                </a:spcBef>
                <a:buClrTx/>
                <a:buSzTx/>
                <a:buFontTx/>
                <a:buNone/>
              </a:pPr>
              <a:r>
                <a:rPr lang="en-US" sz="1400" dirty="0">
                  <a:solidFill>
                    <a:srgbClr val="808080"/>
                  </a:solidFill>
                  <a:latin typeface="Courier New" charset="0"/>
                </a:rPr>
                <a:t>to </a:t>
              </a:r>
              <a:r>
                <a:rPr lang="en-US" sz="1400" dirty="0" err="1">
                  <a:solidFill>
                    <a:srgbClr val="808080"/>
                  </a:solidFill>
                  <a:latin typeface="Courier New" charset="0"/>
                </a:rPr>
                <a:t>F_Handler</a:t>
              </a:r>
              <a:endParaRPr lang="en-US" sz="2400" dirty="0">
                <a:solidFill>
                  <a:srgbClr val="808080"/>
                </a:solidFill>
              </a:endParaRPr>
            </a:p>
          </p:txBody>
        </p:sp>
        <p:sp>
          <p:nvSpPr>
            <p:cNvPr id="22" name="Text Box 11"/>
            <p:cNvSpPr txBox="1">
              <a:spLocks noChangeArrowheads="1"/>
            </p:cNvSpPr>
            <p:nvPr/>
          </p:nvSpPr>
          <p:spPr bwMode="auto">
            <a:xfrm>
              <a:off x="3039" y="2244"/>
              <a:ext cx="132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rPr>
                <a:t>Vector Table </a:t>
              </a:r>
            </a:p>
            <a:p>
              <a:pPr algn="ctr">
                <a:spcBef>
                  <a:spcPct val="0"/>
                </a:spcBef>
                <a:buClrTx/>
                <a:buSzTx/>
                <a:buFontTx/>
                <a:buNone/>
              </a:pPr>
              <a:r>
                <a:rPr lang="en-US" sz="1400">
                  <a:solidFill>
                    <a:srgbClr val="808080"/>
                  </a:solidFill>
                </a:rPr>
                <a:t>starting at 0x00 in memory</a:t>
              </a:r>
              <a:endParaRPr lang="en-US" sz="1600">
                <a:solidFill>
                  <a:srgbClr val="808080"/>
                </a:solidFill>
              </a:endParaRPr>
            </a:p>
          </p:txBody>
        </p:sp>
        <p:sp>
          <p:nvSpPr>
            <p:cNvPr id="23" name="Text Box 12"/>
            <p:cNvSpPr txBox="1">
              <a:spLocks noChangeArrowheads="1"/>
            </p:cNvSpPr>
            <p:nvPr/>
          </p:nvSpPr>
          <p:spPr bwMode="auto">
            <a:xfrm>
              <a:off x="2847" y="2558"/>
              <a:ext cx="384" cy="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a:solidFill>
                    <a:srgbClr val="CC3300"/>
                  </a:solidFill>
                  <a:latin typeface="Courier New" charset="0"/>
                </a:rPr>
                <a:t>0x00</a:t>
              </a:r>
            </a:p>
            <a:p>
              <a:pPr algn="ctr">
                <a:spcBef>
                  <a:spcPct val="0"/>
                </a:spcBef>
                <a:buClrTx/>
                <a:buSzTx/>
                <a:buFontTx/>
                <a:buNone/>
              </a:pPr>
              <a:r>
                <a:rPr lang="en-US" sz="1400">
                  <a:solidFill>
                    <a:srgbClr val="CC3300"/>
                  </a:solidFill>
                  <a:latin typeface="Courier New" charset="0"/>
                </a:rPr>
                <a:t>0x04</a:t>
              </a:r>
            </a:p>
            <a:p>
              <a:pPr algn="ctr">
                <a:spcBef>
                  <a:spcPct val="0"/>
                </a:spcBef>
                <a:buClrTx/>
                <a:buSzTx/>
                <a:buFontTx/>
                <a:buNone/>
              </a:pPr>
              <a:r>
                <a:rPr lang="en-US" sz="1400">
                  <a:solidFill>
                    <a:srgbClr val="CC3300"/>
                  </a:solidFill>
                  <a:latin typeface="Courier New" charset="0"/>
                </a:rPr>
                <a:t>0x08</a:t>
              </a:r>
            </a:p>
            <a:p>
              <a:pPr algn="ctr">
                <a:spcBef>
                  <a:spcPct val="0"/>
                </a:spcBef>
                <a:buClrTx/>
                <a:buSzTx/>
                <a:buFontTx/>
                <a:buNone/>
              </a:pPr>
              <a:r>
                <a:rPr lang="en-US" sz="1400">
                  <a:solidFill>
                    <a:srgbClr val="CC3300"/>
                  </a:solidFill>
                  <a:latin typeface="Courier New" charset="0"/>
                </a:rPr>
                <a:t>0x0c</a:t>
              </a:r>
            </a:p>
            <a:p>
              <a:pPr algn="ctr">
                <a:spcBef>
                  <a:spcPct val="0"/>
                </a:spcBef>
                <a:buClrTx/>
                <a:buSzTx/>
                <a:buFontTx/>
                <a:buNone/>
              </a:pPr>
              <a:r>
                <a:rPr lang="en-US" sz="1400">
                  <a:solidFill>
                    <a:srgbClr val="CC3300"/>
                  </a:solidFill>
                  <a:latin typeface="Courier New" charset="0"/>
                </a:rPr>
                <a:t>0x10</a:t>
              </a:r>
            </a:p>
            <a:p>
              <a:pPr algn="ctr">
                <a:spcBef>
                  <a:spcPct val="0"/>
                </a:spcBef>
                <a:buClrTx/>
                <a:buSzTx/>
                <a:buFontTx/>
                <a:buNone/>
              </a:pPr>
              <a:r>
                <a:rPr lang="en-US" sz="1400">
                  <a:solidFill>
                    <a:srgbClr val="CC3300"/>
                  </a:solidFill>
                  <a:latin typeface="Courier New" charset="0"/>
                </a:rPr>
                <a:t>0x14</a:t>
              </a:r>
            </a:p>
            <a:p>
              <a:pPr algn="ctr">
                <a:spcBef>
                  <a:spcPct val="0"/>
                </a:spcBef>
                <a:buClrTx/>
                <a:buSzTx/>
                <a:buFontTx/>
                <a:buNone/>
              </a:pPr>
              <a:r>
                <a:rPr lang="en-US" sz="1400">
                  <a:solidFill>
                    <a:srgbClr val="CC3300"/>
                  </a:solidFill>
                  <a:latin typeface="Courier New" charset="0"/>
                </a:rPr>
                <a:t>0x18</a:t>
              </a:r>
            </a:p>
            <a:p>
              <a:pPr algn="ctr">
                <a:spcBef>
                  <a:spcPct val="0"/>
                </a:spcBef>
                <a:buClrTx/>
                <a:buSzTx/>
                <a:buFontTx/>
                <a:buNone/>
              </a:pPr>
              <a:r>
                <a:rPr lang="en-US" sz="1400">
                  <a:solidFill>
                    <a:srgbClr val="CC3300"/>
                  </a:solidFill>
                  <a:latin typeface="Courier New" charset="0"/>
                </a:rPr>
                <a:t>0x1c</a:t>
              </a:r>
            </a:p>
          </p:txBody>
        </p:sp>
        <p:sp>
          <p:nvSpPr>
            <p:cNvPr id="24" name="Text Box 13"/>
            <p:cNvSpPr txBox="1">
              <a:spLocks noChangeArrowheads="1"/>
            </p:cNvSpPr>
            <p:nvPr/>
          </p:nvSpPr>
          <p:spPr bwMode="auto">
            <a:xfrm>
              <a:off x="4061" y="2562"/>
              <a:ext cx="1188" cy="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400">
                  <a:solidFill>
                    <a:srgbClr val="990000"/>
                  </a:solidFill>
                  <a:latin typeface="Courier New" charset="0"/>
                </a:rPr>
                <a:t>(Reset</a:t>
              </a:r>
            </a:p>
            <a:p>
              <a:pPr>
                <a:spcBef>
                  <a:spcPct val="0"/>
                </a:spcBef>
                <a:buClrTx/>
                <a:buSzTx/>
                <a:buFontTx/>
                <a:buNone/>
              </a:pPr>
              <a:r>
                <a:rPr lang="en-US" sz="1400">
                  <a:solidFill>
                    <a:srgbClr val="990000"/>
                  </a:solidFill>
                  <a:latin typeface="Courier New" charset="0"/>
                </a:rPr>
                <a:t>(Undef instr.)</a:t>
              </a:r>
            </a:p>
            <a:p>
              <a:pPr>
                <a:spcBef>
                  <a:spcPct val="0"/>
                </a:spcBef>
                <a:buClrTx/>
                <a:buSzTx/>
                <a:buFontTx/>
                <a:buNone/>
              </a:pPr>
              <a:r>
                <a:rPr lang="en-US" sz="1400">
                  <a:solidFill>
                    <a:srgbClr val="990000"/>
                  </a:solidFill>
                  <a:latin typeface="Courier New" charset="0"/>
                </a:rPr>
                <a:t>(SWI)</a:t>
              </a:r>
            </a:p>
            <a:p>
              <a:pPr>
                <a:spcBef>
                  <a:spcPct val="0"/>
                </a:spcBef>
                <a:buClrTx/>
                <a:buSzTx/>
                <a:buFontTx/>
                <a:buNone/>
              </a:pPr>
              <a:r>
                <a:rPr lang="en-US" sz="1400">
                  <a:solidFill>
                    <a:srgbClr val="990000"/>
                  </a:solidFill>
                  <a:latin typeface="Courier New" charset="0"/>
                </a:rPr>
                <a:t>(Prefetch abort)</a:t>
              </a:r>
            </a:p>
            <a:p>
              <a:pPr>
                <a:spcBef>
                  <a:spcPct val="0"/>
                </a:spcBef>
                <a:buClrTx/>
                <a:buSzTx/>
                <a:buFontTx/>
                <a:buNone/>
              </a:pPr>
              <a:r>
                <a:rPr lang="en-US" sz="1400">
                  <a:solidFill>
                    <a:srgbClr val="990000"/>
                  </a:solidFill>
                  <a:latin typeface="Courier New" charset="0"/>
                </a:rPr>
                <a:t>(Data abort)</a:t>
              </a:r>
            </a:p>
            <a:p>
              <a:pPr>
                <a:spcBef>
                  <a:spcPct val="0"/>
                </a:spcBef>
                <a:buClrTx/>
                <a:buSzTx/>
                <a:buFontTx/>
                <a:buNone/>
              </a:pPr>
              <a:r>
                <a:rPr lang="en-US" sz="1400">
                  <a:solidFill>
                    <a:srgbClr val="990000"/>
                  </a:solidFill>
                  <a:latin typeface="Courier New" charset="0"/>
                </a:rPr>
                <a:t>(Reserved)</a:t>
              </a:r>
            </a:p>
            <a:p>
              <a:pPr>
                <a:spcBef>
                  <a:spcPct val="0"/>
                </a:spcBef>
                <a:buClrTx/>
                <a:buSzTx/>
                <a:buFontTx/>
                <a:buNone/>
              </a:pPr>
              <a:r>
                <a:rPr lang="en-US" sz="1400">
                  <a:solidFill>
                    <a:srgbClr val="990000"/>
                  </a:solidFill>
                  <a:latin typeface="Courier New" charset="0"/>
                </a:rPr>
                <a:t>(IRQ)</a:t>
              </a:r>
            </a:p>
            <a:p>
              <a:pPr>
                <a:spcBef>
                  <a:spcPct val="0"/>
                </a:spcBef>
                <a:buClrTx/>
                <a:buSzTx/>
                <a:buFontTx/>
                <a:buNone/>
              </a:pPr>
              <a:r>
                <a:rPr lang="en-US" sz="1400">
                  <a:solidFill>
                    <a:srgbClr val="990000"/>
                  </a:solidFill>
                  <a:latin typeface="Courier New" charset="0"/>
                </a:rPr>
                <a:t>(FIQ)</a:t>
              </a:r>
            </a:p>
          </p:txBody>
        </p:sp>
      </p:grpSp>
      <p:sp>
        <p:nvSpPr>
          <p:cNvPr id="25" name="Rectangle 14"/>
          <p:cNvSpPr>
            <a:spLocks noChangeArrowheads="1"/>
          </p:cNvSpPr>
          <p:nvPr/>
        </p:nvSpPr>
        <p:spPr bwMode="auto">
          <a:xfrm>
            <a:off x="6799668" y="4091472"/>
            <a:ext cx="2245025" cy="1966912"/>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endParaRPr lang="en-US" sz="1600">
              <a:solidFill>
                <a:srgbClr val="808080"/>
              </a:solidFill>
            </a:endParaRPr>
          </a:p>
          <a:p>
            <a:pPr eaLnBrk="0" hangingPunct="0">
              <a:spcBef>
                <a:spcPct val="0"/>
              </a:spcBef>
              <a:buClrTx/>
              <a:buSzTx/>
              <a:buFontTx/>
              <a:buNone/>
            </a:pPr>
            <a:endParaRPr lang="en-US" sz="2400">
              <a:solidFill>
                <a:srgbClr val="808080"/>
              </a:solidFill>
            </a:endParaRPr>
          </a:p>
          <a:p>
            <a:pPr eaLnBrk="0" hangingPunct="0">
              <a:spcBef>
                <a:spcPct val="0"/>
              </a:spcBef>
              <a:buClrTx/>
              <a:buSzTx/>
              <a:buFontTx/>
              <a:buNone/>
            </a:pPr>
            <a:endParaRPr lang="en-US" sz="2400">
              <a:solidFill>
                <a:srgbClr val="808080"/>
              </a:solidFill>
            </a:endParaRPr>
          </a:p>
        </p:txBody>
      </p:sp>
      <p:sp>
        <p:nvSpPr>
          <p:cNvPr id="26" name="Line 15"/>
          <p:cNvSpPr>
            <a:spLocks noChangeShapeType="1"/>
          </p:cNvSpPr>
          <p:nvPr/>
        </p:nvSpPr>
        <p:spPr bwMode="auto">
          <a:xfrm>
            <a:off x="1837144" y="4220059"/>
            <a:ext cx="949325" cy="27940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6"/>
          <p:cNvSpPr>
            <a:spLocks noChangeShapeType="1"/>
          </p:cNvSpPr>
          <p:nvPr/>
        </p:nvSpPr>
        <p:spPr bwMode="auto">
          <a:xfrm flipV="1">
            <a:off x="5343930" y="4220058"/>
            <a:ext cx="1431925" cy="385763"/>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17"/>
          <p:cNvSpPr>
            <a:spLocks noChangeShapeType="1"/>
          </p:cNvSpPr>
          <p:nvPr/>
        </p:nvSpPr>
        <p:spPr bwMode="auto">
          <a:xfrm flipH="1">
            <a:off x="7634694" y="6012347"/>
            <a:ext cx="9525" cy="173037"/>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18"/>
          <p:cNvSpPr>
            <a:spLocks noChangeShapeType="1"/>
          </p:cNvSpPr>
          <p:nvPr/>
        </p:nvSpPr>
        <p:spPr bwMode="auto">
          <a:xfrm flipH="1" flipV="1">
            <a:off x="309969" y="6117122"/>
            <a:ext cx="7335837" cy="42862"/>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19"/>
          <p:cNvSpPr>
            <a:spLocks noChangeShapeType="1"/>
          </p:cNvSpPr>
          <p:nvPr/>
        </p:nvSpPr>
        <p:spPr bwMode="auto">
          <a:xfrm flipV="1">
            <a:off x="330606" y="4404209"/>
            <a:ext cx="0" cy="1722438"/>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0"/>
          <p:cNvSpPr>
            <a:spLocks noChangeShapeType="1"/>
          </p:cNvSpPr>
          <p:nvPr/>
        </p:nvSpPr>
        <p:spPr bwMode="auto">
          <a:xfrm>
            <a:off x="330606" y="4426434"/>
            <a:ext cx="381000" cy="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 name="Rectangle 21"/>
          <p:cNvSpPr>
            <a:spLocks noChangeArrowheads="1"/>
          </p:cNvSpPr>
          <p:nvPr/>
        </p:nvSpPr>
        <p:spPr bwMode="auto">
          <a:xfrm>
            <a:off x="6842531" y="5613884"/>
            <a:ext cx="15494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spcBef>
                <a:spcPct val="0"/>
              </a:spcBef>
              <a:buClrTx/>
              <a:buSzTx/>
              <a:buFontTx/>
              <a:buNone/>
            </a:pPr>
            <a:r>
              <a:rPr lang="en-US" sz="1400">
                <a:solidFill>
                  <a:srgbClr val="808080"/>
                </a:solidFill>
                <a:latin typeface="Courier New" charset="0"/>
              </a:rPr>
              <a:t>MOVS  pc, lr</a:t>
            </a:r>
            <a:endParaRPr lang="en-US" sz="2400">
              <a:solidFill>
                <a:srgbClr val="808080"/>
              </a:solidFill>
            </a:endParaRPr>
          </a:p>
        </p:txBody>
      </p:sp>
      <p:sp>
        <p:nvSpPr>
          <p:cNvPr id="33" name="Text Box 22"/>
          <p:cNvSpPr txBox="1">
            <a:spLocks noChangeArrowheads="1"/>
          </p:cNvSpPr>
          <p:nvPr/>
        </p:nvSpPr>
        <p:spPr bwMode="auto">
          <a:xfrm>
            <a:off x="6915556" y="3492984"/>
            <a:ext cx="1420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rPr>
              <a:t>SWI Handler</a:t>
            </a:r>
          </a:p>
          <a:p>
            <a:pPr algn="ctr">
              <a:spcBef>
                <a:spcPct val="0"/>
              </a:spcBef>
              <a:buClrTx/>
              <a:buSzTx/>
              <a:buFontTx/>
              <a:buNone/>
            </a:pPr>
            <a:r>
              <a:rPr lang="en-US" sz="1600">
                <a:solidFill>
                  <a:srgbClr val="808080"/>
                </a:solidFill>
              </a:rPr>
              <a:t>(</a:t>
            </a:r>
            <a:r>
              <a:rPr lang="en-US" sz="1600">
                <a:solidFill>
                  <a:srgbClr val="808080"/>
                </a:solidFill>
                <a:latin typeface="Courier New" charset="0"/>
              </a:rPr>
              <a:t>S_Handler</a:t>
            </a:r>
            <a:r>
              <a:rPr lang="en-US" sz="1600">
                <a:solidFill>
                  <a:srgbClr val="808080"/>
                </a:solidFill>
              </a:rPr>
              <a:t>)</a:t>
            </a:r>
          </a:p>
        </p:txBody>
      </p:sp>
      <p:sp>
        <p:nvSpPr>
          <p:cNvPr id="34" name="Rectangle 23"/>
          <p:cNvSpPr>
            <a:spLocks noChangeArrowheads="1"/>
          </p:cNvSpPr>
          <p:nvPr/>
        </p:nvSpPr>
        <p:spPr bwMode="auto">
          <a:xfrm>
            <a:off x="6775856" y="4091472"/>
            <a:ext cx="2268837" cy="1966912"/>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000000"/>
                </a:solidFill>
                <a:latin typeface="Courier New" charset="0"/>
              </a:rPr>
              <a:t>LDR r0,[lr,#­4]</a:t>
            </a:r>
          </a:p>
          <a:p>
            <a:pPr eaLnBrk="0" hangingPunct="0">
              <a:spcBef>
                <a:spcPct val="0"/>
              </a:spcBef>
              <a:buClrTx/>
              <a:buSzTx/>
              <a:buFontTx/>
              <a:buNone/>
            </a:pPr>
            <a:r>
              <a:rPr lang="en-US" sz="1200" dirty="0">
                <a:solidFill>
                  <a:srgbClr val="000000"/>
                </a:solidFill>
                <a:latin typeface="Courier New" charset="0"/>
              </a:rPr>
              <a:t>BIC r0,r0</a:t>
            </a:r>
            <a:r>
              <a:rPr lang="en-US" sz="1200" dirty="0" smtClean="0">
                <a:solidFill>
                  <a:srgbClr val="000000"/>
                </a:solidFill>
                <a:latin typeface="Courier New" charset="0"/>
              </a:rPr>
              <a:t>,#</a:t>
            </a:r>
            <a:r>
              <a:rPr lang="en-US" sz="1200" dirty="0">
                <a:solidFill>
                  <a:srgbClr val="000000"/>
                </a:solidFill>
                <a:latin typeface="Courier New" charset="0"/>
              </a:rPr>
              <a:t>0xff000000</a:t>
            </a:r>
            <a:endParaRPr lang="en-US" sz="1200" dirty="0">
              <a:solidFill>
                <a:srgbClr val="000000"/>
              </a:solidFill>
            </a:endParaRPr>
          </a:p>
          <a:p>
            <a:pPr eaLnBrk="0" hangingPunct="0">
              <a:spcBef>
                <a:spcPct val="0"/>
              </a:spcBef>
              <a:buClrTx/>
              <a:buSzTx/>
              <a:buFontTx/>
              <a:buNone/>
            </a:pPr>
            <a:endParaRPr lang="en-US" sz="1200" dirty="0">
              <a:solidFill>
                <a:srgbClr val="808080"/>
              </a:solidFill>
            </a:endParaRPr>
          </a:p>
          <a:p>
            <a:pPr eaLnBrk="0" hangingPunct="0">
              <a:spcBef>
                <a:spcPct val="0"/>
              </a:spcBef>
              <a:buClrTx/>
              <a:buSzTx/>
              <a:buFontTx/>
              <a:buNone/>
            </a:pPr>
            <a:r>
              <a:rPr lang="en-US" sz="1200" b="1" dirty="0" smtClean="0">
                <a:solidFill>
                  <a:srgbClr val="FF0000"/>
                </a:solidFill>
                <a:latin typeface="+mn-lt"/>
              </a:rPr>
              <a:t>; r0 </a:t>
            </a:r>
            <a:r>
              <a:rPr lang="en-US" sz="1200" b="1" dirty="0">
                <a:solidFill>
                  <a:srgbClr val="FF0000"/>
                </a:solidFill>
                <a:latin typeface="+mn-lt"/>
              </a:rPr>
              <a:t>holds SWI </a:t>
            </a:r>
            <a:r>
              <a:rPr lang="en-US" sz="1200" b="1" dirty="0" smtClean="0">
                <a:solidFill>
                  <a:srgbClr val="FF0000"/>
                </a:solidFill>
                <a:latin typeface="+mn-lt"/>
              </a:rPr>
              <a:t>Number</a:t>
            </a:r>
            <a:endParaRPr lang="en-US" sz="1200" b="1" dirty="0">
              <a:solidFill>
                <a:srgbClr val="FF0000"/>
              </a:solidFill>
              <a:latin typeface="+mn-lt"/>
            </a:endParaRPr>
          </a:p>
          <a:p>
            <a:pPr eaLnBrk="0" hangingPunct="0">
              <a:spcBef>
                <a:spcPct val="0"/>
              </a:spcBef>
              <a:buClrTx/>
              <a:buSzTx/>
              <a:buFontTx/>
              <a:buNone/>
            </a:pPr>
            <a:endParaRPr lang="en-US" sz="1200" b="1" dirty="0">
              <a:solidFill>
                <a:srgbClr val="FF0000"/>
              </a:solidFill>
            </a:endParaRPr>
          </a:p>
          <a:p>
            <a:pPr eaLnBrk="0" hangingPunct="0">
              <a:spcBef>
                <a:spcPct val="0"/>
              </a:spcBef>
              <a:buClrTx/>
              <a:buSzTx/>
              <a:buFontTx/>
              <a:buNone/>
            </a:pPr>
            <a:endParaRPr lang="en-US" sz="1200" dirty="0">
              <a:solidFill>
                <a:srgbClr val="808080"/>
              </a:solidFill>
            </a:endParaRPr>
          </a:p>
        </p:txBody>
      </p:sp>
      <p:cxnSp>
        <p:nvCxnSpPr>
          <p:cNvPr id="36" name="Straight Arrow Connector 35"/>
          <p:cNvCxnSpPr/>
          <p:nvPr/>
        </p:nvCxnSpPr>
        <p:spPr>
          <a:xfrm flipH="1" flipV="1">
            <a:off x="3169748" y="2126832"/>
            <a:ext cx="3696318" cy="24262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983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ssolve">
                                      <p:cBhvr>
                                        <p:cTn id="31" dur="500"/>
                                        <p:tgtEl>
                                          <p:spTgt spid="2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dissolve">
                                      <p:cBhvr>
                                        <p:cTn id="37" dur="500"/>
                                        <p:tgtEl>
                                          <p:spTgt spid="3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dissolve">
                                      <p:cBhvr>
                                        <p:cTn id="40" dur="500"/>
                                        <p:tgtEl>
                                          <p:spTgt spid="3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dissolve">
                                      <p:cBhvr>
                                        <p:cTn id="43" dur="500"/>
                                        <p:tgtEl>
                                          <p:spTgt spid="3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dissolv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dissolve">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26" grpId="0" animBg="1"/>
      <p:bldP spid="27" grpId="0" animBg="1"/>
      <p:bldP spid="28" grpId="0" animBg="1"/>
      <p:bldP spid="29" grpId="0" animBg="1"/>
      <p:bldP spid="30" grpId="0" animBg="1"/>
      <p:bldP spid="31" grpId="0" animBg="1"/>
      <p:bldP spid="32" grpId="0"/>
      <p:bldP spid="33" grpId="0"/>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normAutofit/>
          </a:bodyPr>
          <a:lstStyle/>
          <a:p>
            <a:pPr eaLnBrk="1" hangingPunct="1"/>
            <a:r>
              <a:rPr lang="en-US" sz="2800" dirty="0">
                <a:solidFill>
                  <a:srgbClr val="800000"/>
                </a:solidFill>
                <a:cs typeface="Arial" charset="0"/>
              </a:rPr>
              <a:t>Use The SWI # to Jump to </a:t>
            </a:r>
            <a:r>
              <a:rPr lang="ja-JP" altLang="en-US" sz="2800" dirty="0">
                <a:solidFill>
                  <a:srgbClr val="800000"/>
                </a:solidFill>
                <a:cs typeface="Arial" charset="0"/>
              </a:rPr>
              <a:t>“</a:t>
            </a:r>
            <a:r>
              <a:rPr lang="en-US" altLang="ja-JP" sz="2800" dirty="0">
                <a:solidFill>
                  <a:srgbClr val="800000"/>
                </a:solidFill>
                <a:cs typeface="Arial" charset="0"/>
              </a:rPr>
              <a:t>Service Routine</a:t>
            </a:r>
            <a:r>
              <a:rPr lang="ja-JP" altLang="en-US" sz="2800" dirty="0">
                <a:solidFill>
                  <a:srgbClr val="800000"/>
                </a:solidFill>
                <a:latin typeface="Times New Roman" charset="0"/>
                <a:cs typeface="Arial" charset="0"/>
              </a:rPr>
              <a:t>”</a:t>
            </a:r>
            <a:endParaRPr lang="en-US" sz="2800" dirty="0">
              <a:solidFill>
                <a:srgbClr val="800000"/>
              </a:solidFill>
              <a:latin typeface="Times New Roman" charset="0"/>
              <a:cs typeface="Arial" charset="0"/>
            </a:endParaRPr>
          </a:p>
        </p:txBody>
      </p:sp>
      <p:sp>
        <p:nvSpPr>
          <p:cNvPr id="61442" name="Rectangle 3"/>
          <p:cNvSpPr>
            <a:spLocks noGrp="1" noChangeArrowheads="1"/>
          </p:cNvSpPr>
          <p:nvPr>
            <p:ph idx="1"/>
          </p:nvPr>
        </p:nvSpPr>
        <p:spPr>
          <a:xfrm>
            <a:off x="457199" y="1230490"/>
            <a:ext cx="4572001" cy="4892990"/>
          </a:xfrm>
        </p:spPr>
        <p:txBody>
          <a:bodyPr>
            <a:normAutofit lnSpcReduction="10000"/>
          </a:bodyPr>
          <a:lstStyle/>
          <a:p>
            <a:pPr eaLnBrk="1" hangingPunct="1"/>
            <a:r>
              <a:rPr lang="en-US" sz="1600" dirty="0">
                <a:solidFill>
                  <a:srgbClr val="CC0000"/>
                </a:solidFill>
                <a:cs typeface="Arial" charset="0"/>
              </a:rPr>
              <a:t>Key Insight</a:t>
            </a:r>
            <a:r>
              <a:rPr lang="en-US" sz="1600" dirty="0">
                <a:cs typeface="Arial" charset="0"/>
              </a:rPr>
              <a:t> – need access to general purpose register (</a:t>
            </a:r>
            <a:r>
              <a:rPr lang="en-US" sz="1600" dirty="0" err="1">
                <a:cs typeface="Arial" charset="0"/>
              </a:rPr>
              <a:t>lr</a:t>
            </a:r>
            <a:r>
              <a:rPr lang="en-US" sz="1600" dirty="0">
                <a:cs typeface="Arial" charset="0"/>
              </a:rPr>
              <a:t> in this case)</a:t>
            </a:r>
          </a:p>
          <a:p>
            <a:pPr lvl="1" eaLnBrk="1" hangingPunct="1"/>
            <a:r>
              <a:rPr lang="en-US" sz="1400" dirty="0">
                <a:cs typeface="Arial" charset="0"/>
              </a:rPr>
              <a:t>Initial part of the SWI Handler has to be written in assembly</a:t>
            </a:r>
          </a:p>
          <a:p>
            <a:pPr lvl="1" eaLnBrk="1" hangingPunct="1"/>
            <a:r>
              <a:rPr lang="en-US" sz="1400" dirty="0">
                <a:cs typeface="Arial" charset="0"/>
              </a:rPr>
              <a:t>Exit also in assembly</a:t>
            </a:r>
          </a:p>
          <a:p>
            <a:pPr eaLnBrk="1" hangingPunct="1"/>
            <a:r>
              <a:rPr lang="en-US" sz="1600" dirty="0">
                <a:cs typeface="Arial" charset="0"/>
              </a:rPr>
              <a:t>Once we capture the SWI number and store it in r0 </a:t>
            </a:r>
          </a:p>
          <a:p>
            <a:pPr lvl="1" eaLnBrk="1" hangingPunct="1"/>
            <a:r>
              <a:rPr lang="en-US" sz="1400" dirty="0">
                <a:cs typeface="Arial" charset="0"/>
              </a:rPr>
              <a:t>Call a C function from the assembly code to service the specific SWI</a:t>
            </a:r>
          </a:p>
          <a:p>
            <a:pPr lvl="1" eaLnBrk="1" hangingPunct="1"/>
            <a:r>
              <a:rPr lang="en-US" sz="1400" dirty="0">
                <a:cs typeface="Arial" charset="0"/>
              </a:rPr>
              <a:t>Easier to write SWI handler in C rather than assembly</a:t>
            </a:r>
          </a:p>
          <a:p>
            <a:pPr eaLnBrk="1" hangingPunct="1"/>
            <a:r>
              <a:rPr lang="en-US" sz="1600" dirty="0">
                <a:cs typeface="Arial" charset="0"/>
              </a:rPr>
              <a:t>Remember ATPCS conventions </a:t>
            </a:r>
          </a:p>
          <a:p>
            <a:pPr lvl="1" eaLnBrk="1" hangingPunct="1"/>
            <a:r>
              <a:rPr lang="en-US" sz="1400" dirty="0">
                <a:cs typeface="Arial" charset="0"/>
              </a:rPr>
              <a:t> r0 contains the first argument of a function call</a:t>
            </a:r>
          </a:p>
          <a:p>
            <a:pPr eaLnBrk="1" hangingPunct="1"/>
            <a:r>
              <a:rPr lang="en-US" sz="1600" b="1" dirty="0">
                <a:solidFill>
                  <a:srgbClr val="CC0000"/>
                </a:solidFill>
                <a:cs typeface="Arial" charset="0"/>
              </a:rPr>
              <a:t>Caution</a:t>
            </a:r>
            <a:r>
              <a:rPr lang="en-US" sz="1600" dirty="0">
                <a:cs typeface="Arial" charset="0"/>
              </a:rPr>
              <a:t>: </a:t>
            </a:r>
          </a:p>
          <a:p>
            <a:pPr lvl="1" eaLnBrk="1" hangingPunct="1"/>
            <a:r>
              <a:rPr lang="en-US" sz="1400" dirty="0">
                <a:cs typeface="Arial" charset="0"/>
              </a:rPr>
              <a:t>In </a:t>
            </a:r>
            <a:r>
              <a:rPr lang="en-US" sz="1400" dirty="0" err="1">
                <a:cs typeface="Arial" charset="0"/>
              </a:rPr>
              <a:t>S_Handler</a:t>
            </a:r>
            <a:r>
              <a:rPr lang="en-US" sz="1400" dirty="0">
                <a:cs typeface="Arial" charset="0"/>
              </a:rPr>
              <a:t> the address of the return instruction (to user program)  is stored in </a:t>
            </a:r>
            <a:r>
              <a:rPr lang="en-US" sz="1400" dirty="0" err="1">
                <a:cs typeface="Arial" charset="0"/>
              </a:rPr>
              <a:t>lr_svc</a:t>
            </a:r>
            <a:endParaRPr lang="en-US" sz="1400" dirty="0">
              <a:cs typeface="Arial" charset="0"/>
            </a:endParaRPr>
          </a:p>
          <a:p>
            <a:pPr lvl="1" eaLnBrk="1" hangingPunct="1"/>
            <a:r>
              <a:rPr lang="en-US" sz="1400" dirty="0">
                <a:cs typeface="Arial" charset="0"/>
              </a:rPr>
              <a:t>BL call will overwrite the value of </a:t>
            </a:r>
            <a:r>
              <a:rPr lang="en-US" sz="1400" dirty="0" err="1">
                <a:cs typeface="Arial" charset="0"/>
              </a:rPr>
              <a:t>lr_svc</a:t>
            </a:r>
            <a:endParaRPr lang="en-US" sz="1400" dirty="0">
              <a:cs typeface="Arial" charset="0"/>
            </a:endParaRPr>
          </a:p>
          <a:p>
            <a:pPr lvl="1" eaLnBrk="1" hangingPunct="1"/>
            <a:r>
              <a:rPr lang="en-US" sz="1400" dirty="0">
                <a:cs typeface="Arial" charset="0"/>
              </a:rPr>
              <a:t>Need to save </a:t>
            </a:r>
            <a:r>
              <a:rPr lang="en-US" sz="1400" dirty="0" err="1">
                <a:cs typeface="Arial" charset="0"/>
              </a:rPr>
              <a:t>lr_svc</a:t>
            </a:r>
            <a:r>
              <a:rPr lang="en-US" sz="1400" dirty="0">
                <a:cs typeface="Arial" charset="0"/>
              </a:rPr>
              <a:t> in </a:t>
            </a:r>
            <a:r>
              <a:rPr lang="en-US" sz="1400" dirty="0" err="1">
                <a:cs typeface="Arial" charset="0"/>
              </a:rPr>
              <a:t>S_Handler</a:t>
            </a:r>
            <a:r>
              <a:rPr lang="en-US" sz="1400" dirty="0">
                <a:cs typeface="Arial" charset="0"/>
              </a:rPr>
              <a:t> before using BL</a:t>
            </a:r>
          </a:p>
        </p:txBody>
      </p:sp>
      <p:sp>
        <p:nvSpPr>
          <p:cNvPr id="61443" name="Text Box 4"/>
          <p:cNvSpPr txBox="1">
            <a:spLocks noChangeArrowheads="1"/>
          </p:cNvSpPr>
          <p:nvPr/>
        </p:nvSpPr>
        <p:spPr bwMode="auto">
          <a:xfrm>
            <a:off x="6427988" y="987010"/>
            <a:ext cx="1517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800">
                <a:solidFill>
                  <a:schemeClr val="tx1"/>
                </a:solidFill>
                <a:latin typeface="+mn-lt"/>
              </a:rPr>
              <a:t>SWI Handler</a:t>
            </a:r>
          </a:p>
          <a:p>
            <a:pPr algn="ctr">
              <a:spcBef>
                <a:spcPct val="0"/>
              </a:spcBef>
              <a:buClrTx/>
              <a:buSzTx/>
              <a:buFontTx/>
              <a:buNone/>
            </a:pPr>
            <a:r>
              <a:rPr lang="en-US" sz="1800">
                <a:solidFill>
                  <a:schemeClr val="tx1"/>
                </a:solidFill>
                <a:latin typeface="+mn-lt"/>
              </a:rPr>
              <a:t>(S_Handler)</a:t>
            </a:r>
          </a:p>
        </p:txBody>
      </p:sp>
      <p:sp>
        <p:nvSpPr>
          <p:cNvPr id="61444" name="Rectangle 5"/>
          <p:cNvSpPr>
            <a:spLocks noChangeArrowheads="1"/>
          </p:cNvSpPr>
          <p:nvPr/>
        </p:nvSpPr>
        <p:spPr bwMode="auto">
          <a:xfrm>
            <a:off x="5621338" y="1610213"/>
            <a:ext cx="3322637" cy="1839912"/>
          </a:xfrm>
          <a:prstGeom prst="rect">
            <a:avLst/>
          </a:prstGeom>
          <a:solidFill>
            <a:srgbClr val="FFFFCC"/>
          </a:solidFill>
          <a:ln w="12700">
            <a:solidFill>
              <a:schemeClr val="bg2"/>
            </a:solidFill>
            <a:miter lim="800000"/>
            <a:headEnd/>
            <a:tailEnd/>
          </a:ln>
        </p:spPr>
        <p:txBody>
          <a:bodyPr wrap="none" anchor="ctr"/>
          <a:lstStyle/>
          <a:p>
            <a:pPr eaLnBrk="0" hangingPunct="0">
              <a:spcBef>
                <a:spcPct val="0"/>
              </a:spcBef>
              <a:buClrTx/>
              <a:buSzTx/>
              <a:buFontTx/>
              <a:buNone/>
            </a:pPr>
            <a:r>
              <a:rPr lang="en-US" sz="1400" b="1" dirty="0">
                <a:solidFill>
                  <a:srgbClr val="808080"/>
                </a:solidFill>
                <a:latin typeface="Courier New" charset="0"/>
              </a:rPr>
              <a:t>…</a:t>
            </a:r>
          </a:p>
          <a:p>
            <a:pPr eaLnBrk="0" hangingPunct="0">
              <a:spcBef>
                <a:spcPct val="0"/>
              </a:spcBef>
              <a:buClrTx/>
              <a:buSzTx/>
              <a:buFontTx/>
              <a:buNone/>
            </a:pPr>
            <a:r>
              <a:rPr lang="en-US" sz="1400" b="1" dirty="0">
                <a:solidFill>
                  <a:srgbClr val="808080"/>
                </a:solidFill>
                <a:latin typeface="Courier New" charset="0"/>
              </a:rPr>
              <a:t>…</a:t>
            </a:r>
          </a:p>
          <a:p>
            <a:pPr eaLnBrk="0" hangingPunct="0">
              <a:spcBef>
                <a:spcPct val="0"/>
              </a:spcBef>
              <a:buClrTx/>
              <a:buSzTx/>
              <a:buFontTx/>
              <a:buNone/>
            </a:pPr>
            <a:r>
              <a:rPr lang="en-US" sz="1400" b="1" dirty="0">
                <a:solidFill>
                  <a:srgbClr val="808080"/>
                </a:solidFill>
                <a:latin typeface="Courier New" charset="0"/>
              </a:rPr>
              <a:t>LDR r0,[lr,#­4]</a:t>
            </a:r>
          </a:p>
          <a:p>
            <a:pPr eaLnBrk="0" hangingPunct="0">
              <a:spcBef>
                <a:spcPct val="0"/>
              </a:spcBef>
              <a:buClrTx/>
              <a:buSzTx/>
              <a:buFontTx/>
              <a:buNone/>
            </a:pPr>
            <a:r>
              <a:rPr lang="en-US" sz="1400" b="1" dirty="0">
                <a:solidFill>
                  <a:srgbClr val="808080"/>
                </a:solidFill>
                <a:latin typeface="Courier New" charset="0"/>
              </a:rPr>
              <a:t>BIC r0,r0,#0xff000000</a:t>
            </a:r>
          </a:p>
          <a:p>
            <a:pPr eaLnBrk="0" hangingPunct="0">
              <a:spcBef>
                <a:spcPct val="0"/>
              </a:spcBef>
              <a:buClrTx/>
              <a:buSzTx/>
              <a:buFontTx/>
              <a:buNone/>
            </a:pPr>
            <a:r>
              <a:rPr lang="en-US" sz="1400" b="1" dirty="0">
                <a:solidFill>
                  <a:srgbClr val="808080"/>
                </a:solidFill>
                <a:latin typeface="Courier New" charset="0"/>
              </a:rPr>
              <a:t>BL  </a:t>
            </a:r>
            <a:r>
              <a:rPr lang="en-US" sz="1400" b="1" dirty="0" err="1">
                <a:solidFill>
                  <a:srgbClr val="808080"/>
                </a:solidFill>
                <a:latin typeface="Courier New" charset="0"/>
              </a:rPr>
              <a:t>C_SWI_Handler</a:t>
            </a:r>
            <a:endParaRPr lang="en-US" sz="1400" b="1" dirty="0">
              <a:solidFill>
                <a:srgbClr val="808080"/>
              </a:solidFill>
              <a:latin typeface="Courier New" charset="0"/>
            </a:endParaRPr>
          </a:p>
          <a:p>
            <a:pPr eaLnBrk="0" hangingPunct="0">
              <a:spcBef>
                <a:spcPct val="0"/>
              </a:spcBef>
              <a:buClrTx/>
              <a:buSzTx/>
              <a:buFontTx/>
              <a:buNone/>
            </a:pPr>
            <a:r>
              <a:rPr lang="en-US" sz="1400" b="1" dirty="0">
                <a:solidFill>
                  <a:srgbClr val="808080"/>
                </a:solidFill>
                <a:latin typeface="Courier New" charset="0"/>
              </a:rPr>
              <a:t>…</a:t>
            </a:r>
          </a:p>
          <a:p>
            <a:pPr eaLnBrk="0" hangingPunct="0">
              <a:spcBef>
                <a:spcPct val="0"/>
              </a:spcBef>
              <a:buClrTx/>
              <a:buSzTx/>
              <a:buFontTx/>
              <a:buNone/>
            </a:pPr>
            <a:r>
              <a:rPr lang="en-US" sz="1400" b="1" dirty="0">
                <a:solidFill>
                  <a:srgbClr val="808080"/>
                </a:solidFill>
                <a:latin typeface="Courier New" charset="0"/>
              </a:rPr>
              <a:t>MOVS pc, </a:t>
            </a:r>
            <a:r>
              <a:rPr lang="en-US" sz="1400" b="1" dirty="0" err="1">
                <a:solidFill>
                  <a:srgbClr val="808080"/>
                </a:solidFill>
                <a:latin typeface="Courier New" charset="0"/>
              </a:rPr>
              <a:t>lr</a:t>
            </a:r>
            <a:endParaRPr lang="en-US" sz="1400" b="1" dirty="0">
              <a:solidFill>
                <a:srgbClr val="808080"/>
              </a:solidFill>
              <a:latin typeface="Courier New" charset="0"/>
            </a:endParaRPr>
          </a:p>
        </p:txBody>
      </p:sp>
      <p:sp>
        <p:nvSpPr>
          <p:cNvPr id="61445" name="Rectangle 6"/>
          <p:cNvSpPr>
            <a:spLocks noChangeArrowheads="1"/>
          </p:cNvSpPr>
          <p:nvPr/>
        </p:nvSpPr>
        <p:spPr bwMode="auto">
          <a:xfrm>
            <a:off x="5613400" y="3823188"/>
            <a:ext cx="3333750" cy="2192337"/>
          </a:xfrm>
          <a:prstGeom prst="rect">
            <a:avLst/>
          </a:prstGeom>
          <a:solidFill>
            <a:srgbClr val="EAEAEA"/>
          </a:solidFill>
          <a:ln w="12700">
            <a:solidFill>
              <a:schemeClr val="bg2"/>
            </a:solidFill>
            <a:miter lim="800000"/>
            <a:headEnd/>
            <a:tailEnd/>
          </a:ln>
        </p:spPr>
        <p:txBody>
          <a:bodyPr wrap="none" anchor="ctr"/>
          <a:lstStyle/>
          <a:p>
            <a:pPr eaLnBrk="0" hangingPunct="0">
              <a:spcBef>
                <a:spcPct val="0"/>
              </a:spcBef>
              <a:buClrTx/>
              <a:buSzTx/>
              <a:buFontTx/>
              <a:buNone/>
            </a:pPr>
            <a:r>
              <a:rPr lang="en-US" sz="1300" b="1">
                <a:solidFill>
                  <a:srgbClr val="808080"/>
                </a:solidFill>
                <a:latin typeface="Courier New" charset="0"/>
              </a:rPr>
              <a:t>…</a:t>
            </a:r>
          </a:p>
          <a:p>
            <a:pPr eaLnBrk="0" hangingPunct="0">
              <a:spcBef>
                <a:spcPct val="0"/>
              </a:spcBef>
              <a:buClrTx/>
              <a:buSzTx/>
              <a:buFontTx/>
              <a:buNone/>
            </a:pPr>
            <a:r>
              <a:rPr lang="en-US" sz="1300" b="1">
                <a:solidFill>
                  <a:srgbClr val="808080"/>
                </a:solidFill>
                <a:latin typeface="Courier New" charset="0"/>
              </a:rPr>
              <a:t>void </a:t>
            </a:r>
            <a:r>
              <a:rPr lang="en-US" sz="1300" b="1">
                <a:solidFill>
                  <a:srgbClr val="808080"/>
                </a:solidFill>
              </a:rPr>
              <a:t>C_SWI_Handler</a:t>
            </a:r>
            <a:r>
              <a:rPr lang="en-US" sz="1300" b="1">
                <a:solidFill>
                  <a:srgbClr val="808080"/>
                </a:solidFill>
                <a:latin typeface="Courier New" charset="0"/>
              </a:rPr>
              <a:t>(int swi_num, …) </a:t>
            </a:r>
          </a:p>
          <a:p>
            <a:pPr eaLnBrk="0" hangingPunct="0">
              <a:spcBef>
                <a:spcPct val="0"/>
              </a:spcBef>
              <a:buClrTx/>
              <a:buSzTx/>
              <a:buFontTx/>
              <a:buNone/>
            </a:pPr>
            <a:r>
              <a:rPr lang="en-US" sz="1300" b="1">
                <a:solidFill>
                  <a:srgbClr val="808080"/>
                </a:solidFill>
                <a:latin typeface="Courier New" charset="0"/>
              </a:rPr>
              <a:t>{</a:t>
            </a:r>
            <a:endParaRPr lang="en-US" sz="1300" b="1">
              <a:solidFill>
                <a:srgbClr val="808080"/>
              </a:solidFill>
            </a:endParaRPr>
          </a:p>
          <a:p>
            <a:pPr eaLnBrk="0" hangingPunct="0">
              <a:spcBef>
                <a:spcPct val="0"/>
              </a:spcBef>
              <a:buClrTx/>
              <a:buSzTx/>
              <a:buFontTx/>
              <a:buNone/>
            </a:pPr>
            <a:r>
              <a:rPr lang="en-US" sz="1300" b="1">
                <a:solidFill>
                  <a:srgbClr val="990000"/>
                </a:solidFill>
                <a:latin typeface="Courier New" charset="0"/>
              </a:rPr>
              <a:t>  switch(swi_num) {</a:t>
            </a:r>
          </a:p>
          <a:p>
            <a:pPr eaLnBrk="0" hangingPunct="0">
              <a:spcBef>
                <a:spcPct val="0"/>
              </a:spcBef>
              <a:buClrTx/>
              <a:buSzTx/>
              <a:buFontTx/>
              <a:buNone/>
            </a:pPr>
            <a:r>
              <a:rPr lang="en-US" sz="1300" b="1">
                <a:solidFill>
                  <a:srgbClr val="990000"/>
                </a:solidFill>
                <a:latin typeface="Courier New" charset="0"/>
              </a:rPr>
              <a:t>   case 0x00: service_SWI1();</a:t>
            </a:r>
          </a:p>
          <a:p>
            <a:pPr eaLnBrk="0" hangingPunct="0">
              <a:spcBef>
                <a:spcPct val="0"/>
              </a:spcBef>
              <a:buClrTx/>
              <a:buSzTx/>
              <a:buFontTx/>
              <a:buNone/>
            </a:pPr>
            <a:r>
              <a:rPr lang="en-US" sz="1300" b="1">
                <a:solidFill>
                  <a:srgbClr val="990000"/>
                </a:solidFill>
                <a:latin typeface="Courier New" charset="0"/>
              </a:rPr>
              <a:t>   case 0x01: service_SWI2();</a:t>
            </a:r>
          </a:p>
          <a:p>
            <a:pPr eaLnBrk="0" hangingPunct="0">
              <a:spcBef>
                <a:spcPct val="0"/>
              </a:spcBef>
              <a:buClrTx/>
              <a:buSzTx/>
              <a:buFontTx/>
              <a:buNone/>
            </a:pPr>
            <a:r>
              <a:rPr lang="en-US" sz="1300" b="1">
                <a:solidFill>
                  <a:srgbClr val="990000"/>
                </a:solidFill>
                <a:latin typeface="Courier New" charset="0"/>
              </a:rPr>
              <a:t>   case 0x02: service_SWI3();</a:t>
            </a:r>
          </a:p>
          <a:p>
            <a:pPr eaLnBrk="0" hangingPunct="0">
              <a:spcBef>
                <a:spcPct val="0"/>
              </a:spcBef>
              <a:buClrTx/>
              <a:buSzTx/>
              <a:buFontTx/>
              <a:buNone/>
            </a:pPr>
            <a:r>
              <a:rPr lang="en-US" sz="1300" b="1">
                <a:solidFill>
                  <a:srgbClr val="990000"/>
                </a:solidFill>
                <a:latin typeface="Courier New" charset="0"/>
              </a:rPr>
              <a:t>    …</a:t>
            </a:r>
          </a:p>
          <a:p>
            <a:pPr eaLnBrk="0" hangingPunct="0">
              <a:spcBef>
                <a:spcPct val="0"/>
              </a:spcBef>
              <a:buClrTx/>
              <a:buSzTx/>
              <a:buFontTx/>
              <a:buNone/>
            </a:pPr>
            <a:r>
              <a:rPr lang="en-US" sz="1300" b="1">
                <a:solidFill>
                  <a:srgbClr val="990000"/>
                </a:solidFill>
                <a:latin typeface="Courier New" charset="0"/>
              </a:rPr>
              <a:t>  }</a:t>
            </a:r>
          </a:p>
          <a:p>
            <a:pPr eaLnBrk="0" hangingPunct="0">
              <a:spcBef>
                <a:spcPct val="0"/>
              </a:spcBef>
              <a:buClrTx/>
              <a:buSzTx/>
              <a:buFontTx/>
              <a:buNone/>
            </a:pPr>
            <a:r>
              <a:rPr lang="en-US" sz="1300" b="1">
                <a:solidFill>
                  <a:srgbClr val="990000"/>
                </a:solidFill>
                <a:latin typeface="Courier New" charset="0"/>
              </a:rPr>
              <a:t>}</a:t>
            </a:r>
          </a:p>
          <a:p>
            <a:pPr eaLnBrk="0" hangingPunct="0">
              <a:spcBef>
                <a:spcPct val="0"/>
              </a:spcBef>
              <a:buClrTx/>
              <a:buSzTx/>
              <a:buFontTx/>
              <a:buNone/>
            </a:pPr>
            <a:endParaRPr lang="en-US" sz="1300" b="1">
              <a:solidFill>
                <a:srgbClr val="808080"/>
              </a:solidFill>
              <a:latin typeface="Courier New" charset="0"/>
            </a:endParaRPr>
          </a:p>
        </p:txBody>
      </p:sp>
      <p:cxnSp>
        <p:nvCxnSpPr>
          <p:cNvPr id="61446" name="AutoShape 7"/>
          <p:cNvCxnSpPr>
            <a:cxnSpLocks noChangeShapeType="1"/>
          </p:cNvCxnSpPr>
          <p:nvPr/>
        </p:nvCxnSpPr>
        <p:spPr bwMode="auto">
          <a:xfrm rot="10800000" flipV="1">
            <a:off x="5559425" y="2564300"/>
            <a:ext cx="7938" cy="1701800"/>
          </a:xfrm>
          <a:prstGeom prst="bentConnector3">
            <a:avLst>
              <a:gd name="adj1" fmla="val 6880000"/>
            </a:avLst>
          </a:prstGeom>
          <a:noFill/>
          <a:ln w="38100">
            <a:solidFill>
              <a:srgbClr val="606060"/>
            </a:solidFill>
            <a:miter lim="800000"/>
            <a:headEnd/>
            <a:tailEnd type="triangle" w="med" len="med"/>
          </a:ln>
          <a:extLst>
            <a:ext uri="{909E8E84-426E-40dd-AFC4-6F175D3DCCD1}">
              <a14:hiddenFill xmlns:a14="http://schemas.microsoft.com/office/drawing/2010/main">
                <a:noFill/>
              </a14:hiddenFill>
            </a:ext>
          </a:extLst>
        </p:spPr>
      </p:cxnSp>
      <p:sp>
        <p:nvSpPr>
          <p:cNvPr id="61447" name="Text Box 8"/>
          <p:cNvSpPr txBox="1">
            <a:spLocks noChangeArrowheads="1"/>
          </p:cNvSpPr>
          <p:nvPr/>
        </p:nvSpPr>
        <p:spPr bwMode="auto">
          <a:xfrm>
            <a:off x="6247518" y="3450403"/>
            <a:ext cx="1871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800" dirty="0" err="1">
                <a:solidFill>
                  <a:schemeClr val="tx1"/>
                </a:solidFill>
                <a:latin typeface="+mn-lt"/>
              </a:rPr>
              <a:t>C_SWI_Handler</a:t>
            </a:r>
            <a:endParaRPr lang="en-US" sz="1800" dirty="0">
              <a:solidFill>
                <a:schemeClr val="tx1"/>
              </a:solidFill>
              <a:latin typeface="+mn-lt"/>
            </a:endParaRPr>
          </a:p>
        </p:txBody>
      </p:sp>
    </p:spTree>
    <p:extLst>
      <p:ext uri="{BB962C8B-B14F-4D97-AF65-F5344CB8AC3E}">
        <p14:creationId xmlns:p14="http://schemas.microsoft.com/office/powerpoint/2010/main" val="3166796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457200" y="145824"/>
            <a:ext cx="8229599" cy="914544"/>
          </a:xfrm>
        </p:spPr>
        <p:txBody>
          <a:bodyPr/>
          <a:lstStyle/>
          <a:p>
            <a:r>
              <a:rPr lang="en-US" dirty="0" smtClean="0">
                <a:cs typeface="Arial" charset="0"/>
              </a:rPr>
              <a:t>ATPCS Conventions (Recap)</a:t>
            </a:r>
            <a:endParaRPr lang="en-US" dirty="0">
              <a:cs typeface="Arial" charset="0"/>
            </a:endParaRPr>
          </a:p>
        </p:txBody>
      </p:sp>
      <p:pic>
        <p:nvPicPr>
          <p:cNvPr id="70658"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l="36659" t="10602" r="7231" b="13811"/>
          <a:stretch>
            <a:fillRect/>
          </a:stretch>
        </p:blipFill>
        <p:spPr>
          <a:xfrm>
            <a:off x="990041" y="838859"/>
            <a:ext cx="6342061" cy="5361673"/>
          </a:xfrm>
        </p:spPr>
      </p:pic>
    </p:spTree>
    <p:extLst>
      <p:ext uri="{BB962C8B-B14F-4D97-AF65-F5344CB8AC3E}">
        <p14:creationId xmlns:p14="http://schemas.microsoft.com/office/powerpoint/2010/main" val="76724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dirty="0">
                <a:latin typeface="Courier New" charset="0"/>
                <a:cs typeface="Arial" charset="0"/>
              </a:rPr>
              <a:t>SWI</a:t>
            </a:r>
            <a:r>
              <a:rPr lang="en-US" dirty="0">
                <a:latin typeface="Times New Roman" charset="0"/>
                <a:cs typeface="Arial" charset="0"/>
              </a:rPr>
              <a:t> </a:t>
            </a:r>
            <a:r>
              <a:rPr lang="en-US" dirty="0">
                <a:latin typeface="+mn-lt"/>
                <a:cs typeface="Arial" charset="0"/>
              </a:rPr>
              <a:t>Handler </a:t>
            </a:r>
          </a:p>
        </p:txBody>
      </p:sp>
      <p:sp>
        <p:nvSpPr>
          <p:cNvPr id="63490" name="Rectangle 3"/>
          <p:cNvSpPr>
            <a:spLocks noGrp="1" noChangeArrowheads="1"/>
          </p:cNvSpPr>
          <p:nvPr>
            <p:ph idx="1"/>
          </p:nvPr>
        </p:nvSpPr>
        <p:spPr>
          <a:xfrm>
            <a:off x="457199" y="1812610"/>
            <a:ext cx="8204201" cy="3661090"/>
          </a:xfrm>
          <a:solidFill>
            <a:schemeClr val="bg1">
              <a:lumMod val="75000"/>
            </a:schemeClr>
          </a:solidFill>
        </p:spPr>
        <p:style>
          <a:lnRef idx="2">
            <a:schemeClr val="accent5"/>
          </a:lnRef>
          <a:fillRef idx="1">
            <a:schemeClr val="lt1"/>
          </a:fillRef>
          <a:effectRef idx="0">
            <a:schemeClr val="accent5"/>
          </a:effectRef>
          <a:fontRef idx="minor">
            <a:schemeClr val="dk1"/>
          </a:fontRef>
        </p:style>
        <p:txBody>
          <a:bodyPr/>
          <a:lstStyle/>
          <a:p>
            <a:pPr eaLnBrk="1" hangingPunct="1">
              <a:buFontTx/>
              <a:buNone/>
              <a:tabLst>
                <a:tab pos="1485900" algn="l"/>
                <a:tab pos="3946525" algn="l"/>
              </a:tabLst>
            </a:pPr>
            <a:endParaRPr lang="en-US" sz="1600" b="1" dirty="0">
              <a:latin typeface="Courier New" charset="0"/>
              <a:cs typeface="Arial" charset="0"/>
            </a:endParaRPr>
          </a:p>
          <a:p>
            <a:pPr eaLnBrk="1" hangingPunct="1">
              <a:buFontTx/>
              <a:buNone/>
              <a:tabLst>
                <a:tab pos="1485900" algn="l"/>
                <a:tab pos="3946525" algn="l"/>
              </a:tabLst>
            </a:pPr>
            <a:r>
              <a:rPr lang="en-US" sz="1600" b="1" dirty="0" err="1">
                <a:latin typeface="Courier New" charset="0"/>
                <a:cs typeface="Arial" charset="0"/>
              </a:rPr>
              <a:t>S_Handler</a:t>
            </a:r>
            <a:r>
              <a:rPr lang="en-US" sz="1600" b="1" dirty="0">
                <a:latin typeface="Courier New" charset="0"/>
                <a:cs typeface="Arial" charset="0"/>
              </a:rPr>
              <a:t> </a:t>
            </a:r>
            <a:endParaRPr lang="en-US" sz="1800" dirty="0">
              <a:latin typeface="Courier New" charset="0"/>
              <a:cs typeface="Arial" charset="0"/>
            </a:endParaRPr>
          </a:p>
          <a:p>
            <a:pPr lvl="1" eaLnBrk="1" hangingPunct="1">
              <a:buFontTx/>
              <a:buNone/>
              <a:tabLst>
                <a:tab pos="1485900" algn="l"/>
                <a:tab pos="3946525" algn="l"/>
              </a:tabLst>
            </a:pPr>
            <a:r>
              <a:rPr lang="en-US" sz="1600" dirty="0">
                <a:latin typeface="Courier New" charset="0"/>
                <a:cs typeface="Arial" charset="0"/>
              </a:rPr>
              <a:t>STMFD 	</a:t>
            </a:r>
            <a:r>
              <a:rPr lang="en-US" sz="1600" dirty="0" err="1">
                <a:latin typeface="Courier New" charset="0"/>
                <a:cs typeface="Arial" charset="0"/>
              </a:rPr>
              <a:t>sp</a:t>
            </a:r>
            <a:r>
              <a:rPr lang="en-US" sz="1600" dirty="0">
                <a:latin typeface="Courier New" charset="0"/>
                <a:cs typeface="Arial" charset="0"/>
              </a:rPr>
              <a:t>!, {r0­r12, </a:t>
            </a:r>
            <a:r>
              <a:rPr lang="en-US" sz="1600" b="1" dirty="0" err="1">
                <a:latin typeface="Courier New" charset="0"/>
                <a:cs typeface="Arial" charset="0"/>
              </a:rPr>
              <a:t>lr</a:t>
            </a:r>
            <a:r>
              <a:rPr lang="en-US" sz="1600" dirty="0">
                <a:latin typeface="Courier New" charset="0"/>
                <a:cs typeface="Arial" charset="0"/>
              </a:rPr>
              <a:t>} ;</a:t>
            </a:r>
            <a:r>
              <a:rPr lang="en-US" sz="1400" dirty="0">
                <a:solidFill>
                  <a:srgbClr val="CC3300"/>
                </a:solidFill>
                <a:latin typeface="Courier New" charset="0"/>
                <a:cs typeface="Arial" charset="0"/>
              </a:rPr>
              <a:t>store user's </a:t>
            </a:r>
            <a:r>
              <a:rPr lang="en-US" sz="1400" dirty="0" err="1">
                <a:solidFill>
                  <a:srgbClr val="CC3300"/>
                </a:solidFill>
                <a:latin typeface="Courier New" charset="0"/>
                <a:cs typeface="Arial" charset="0"/>
              </a:rPr>
              <a:t>gp</a:t>
            </a:r>
            <a:r>
              <a:rPr lang="en-US" sz="1400" dirty="0">
                <a:solidFill>
                  <a:srgbClr val="CC3300"/>
                </a:solidFill>
                <a:latin typeface="Courier New" charset="0"/>
                <a:cs typeface="Arial" charset="0"/>
              </a:rPr>
              <a:t> registers and </a:t>
            </a:r>
            <a:r>
              <a:rPr lang="en-US" sz="1400" dirty="0" err="1">
                <a:solidFill>
                  <a:srgbClr val="CC3300"/>
                </a:solidFill>
                <a:latin typeface="Courier New" charset="0"/>
                <a:cs typeface="Arial" charset="0"/>
              </a:rPr>
              <a:t>lr_svc</a:t>
            </a:r>
            <a:endParaRPr lang="en-US" sz="1400" dirty="0">
              <a:latin typeface="Courier New" charset="0"/>
              <a:cs typeface="Arial" charset="0"/>
            </a:endParaRPr>
          </a:p>
          <a:p>
            <a:pPr lvl="1" eaLnBrk="1" hangingPunct="1">
              <a:buFontTx/>
              <a:buNone/>
              <a:tabLst>
                <a:tab pos="1485900" algn="l"/>
                <a:tab pos="3946525" algn="l"/>
              </a:tabLst>
            </a:pPr>
            <a:r>
              <a:rPr lang="en-US" sz="1600" dirty="0">
                <a:latin typeface="Courier New" charset="0"/>
                <a:cs typeface="Arial" charset="0"/>
              </a:rPr>
              <a:t>MOV 	r1, </a:t>
            </a:r>
            <a:r>
              <a:rPr lang="en-US" sz="1600" dirty="0" err="1">
                <a:latin typeface="Courier New" charset="0"/>
                <a:cs typeface="Arial" charset="0"/>
              </a:rPr>
              <a:t>sp</a:t>
            </a:r>
            <a:r>
              <a:rPr lang="en-US" sz="1600" dirty="0">
                <a:latin typeface="Courier New" charset="0"/>
                <a:cs typeface="Arial" charset="0"/>
              </a:rPr>
              <a:t>  ;</a:t>
            </a:r>
            <a:r>
              <a:rPr lang="en-US" sz="1400" dirty="0">
                <a:solidFill>
                  <a:srgbClr val="CC0000"/>
                </a:solidFill>
                <a:latin typeface="Courier New" charset="0"/>
                <a:cs typeface="Arial" charset="0"/>
              </a:rPr>
              <a:t>r1 now contains</a:t>
            </a:r>
            <a:r>
              <a:rPr lang="en-US" sz="1400" dirty="0">
                <a:latin typeface="Courier New" charset="0"/>
                <a:cs typeface="Arial" charset="0"/>
              </a:rPr>
              <a:t> </a:t>
            </a:r>
            <a:r>
              <a:rPr lang="en-US" sz="1400" dirty="0">
                <a:solidFill>
                  <a:srgbClr val="CC3300"/>
                </a:solidFill>
                <a:latin typeface="Courier New" charset="0"/>
                <a:cs typeface="Arial" charset="0"/>
              </a:rPr>
              <a:t>pointer to parameters on stack</a:t>
            </a:r>
            <a:endParaRPr lang="en-US" sz="1400" dirty="0">
              <a:latin typeface="Courier New" charset="0"/>
              <a:cs typeface="Arial" charset="0"/>
            </a:endParaRPr>
          </a:p>
          <a:p>
            <a:pPr lvl="1" eaLnBrk="1" hangingPunct="1">
              <a:buFontTx/>
              <a:buNone/>
              <a:tabLst>
                <a:tab pos="1485900" algn="l"/>
                <a:tab pos="3946525" algn="l"/>
              </a:tabLst>
            </a:pPr>
            <a:r>
              <a:rPr lang="en-US" sz="1600" b="1" dirty="0">
                <a:latin typeface="Courier New" charset="0"/>
                <a:cs typeface="Arial" charset="0"/>
              </a:rPr>
              <a:t>LDR 	r0, [</a:t>
            </a:r>
            <a:r>
              <a:rPr lang="en-US" sz="1600" b="1" dirty="0" err="1">
                <a:latin typeface="Courier New" charset="0"/>
                <a:cs typeface="Arial" charset="0"/>
              </a:rPr>
              <a:t>lr</a:t>
            </a:r>
            <a:r>
              <a:rPr lang="en-US" sz="1600" b="1" dirty="0">
                <a:latin typeface="Courier New" charset="0"/>
                <a:cs typeface="Arial" charset="0"/>
              </a:rPr>
              <a:t>, #­4] 	; </a:t>
            </a:r>
            <a:r>
              <a:rPr lang="en-US" sz="1600" b="1" dirty="0">
                <a:solidFill>
                  <a:srgbClr val="CC3300"/>
                </a:solidFill>
                <a:latin typeface="Courier New" charset="0"/>
                <a:cs typeface="Arial" charset="0"/>
              </a:rPr>
              <a:t>extract the SWI number</a:t>
            </a:r>
            <a:r>
              <a:rPr lang="en-US" sz="1600" b="1" dirty="0">
                <a:latin typeface="Courier New" charset="0"/>
                <a:cs typeface="Arial" charset="0"/>
              </a:rPr>
              <a:t> </a:t>
            </a:r>
          </a:p>
          <a:p>
            <a:pPr lvl="1" eaLnBrk="1" hangingPunct="1">
              <a:buFontTx/>
              <a:buNone/>
              <a:tabLst>
                <a:tab pos="1485900" algn="l"/>
                <a:tab pos="3946525" algn="l"/>
              </a:tabLst>
            </a:pPr>
            <a:r>
              <a:rPr lang="en-US" sz="1600" b="1" dirty="0">
                <a:latin typeface="Courier New" charset="0"/>
                <a:cs typeface="Arial" charset="0"/>
              </a:rPr>
              <a:t>BIC 	r0,r0,#0xff000000 ; </a:t>
            </a:r>
            <a:r>
              <a:rPr lang="en-US" sz="1600" b="1" dirty="0">
                <a:solidFill>
                  <a:srgbClr val="CC3300"/>
                </a:solidFill>
                <a:latin typeface="Courier New" charset="0"/>
                <a:cs typeface="Arial" charset="0"/>
              </a:rPr>
              <a:t>get SWI # in r0 by bit-masking</a:t>
            </a:r>
            <a:endParaRPr lang="en-US" sz="1600" b="1" dirty="0">
              <a:latin typeface="Courier New" charset="0"/>
              <a:cs typeface="Arial" charset="0"/>
            </a:endParaRPr>
          </a:p>
          <a:p>
            <a:pPr lvl="1" eaLnBrk="1" hangingPunct="1">
              <a:buFontTx/>
              <a:buNone/>
              <a:tabLst>
                <a:tab pos="1485900" algn="l"/>
                <a:tab pos="3946525" algn="l"/>
              </a:tabLst>
            </a:pPr>
            <a:r>
              <a:rPr lang="en-US" sz="1600" dirty="0">
                <a:latin typeface="Courier New" charset="0"/>
                <a:cs typeface="Arial" charset="0"/>
              </a:rPr>
              <a:t>BL 	</a:t>
            </a:r>
            <a:r>
              <a:rPr lang="en-US" sz="1600" dirty="0" err="1">
                <a:latin typeface="Courier New" charset="0"/>
                <a:cs typeface="Arial" charset="0"/>
              </a:rPr>
              <a:t>C_SWI_handler</a:t>
            </a:r>
            <a:r>
              <a:rPr lang="en-US" sz="1600" dirty="0">
                <a:latin typeface="Courier New" charset="0"/>
                <a:cs typeface="Arial" charset="0"/>
              </a:rPr>
              <a:t> 	; </a:t>
            </a:r>
            <a:r>
              <a:rPr lang="en-US" sz="1600" dirty="0">
                <a:solidFill>
                  <a:srgbClr val="CC3300"/>
                </a:solidFill>
                <a:latin typeface="Courier New" charset="0"/>
                <a:cs typeface="Arial" charset="0"/>
              </a:rPr>
              <a:t>go to handler (see next slide)</a:t>
            </a:r>
            <a:r>
              <a:rPr lang="en-US" sz="1600" dirty="0">
                <a:latin typeface="Courier New" charset="0"/>
                <a:cs typeface="Arial" charset="0"/>
              </a:rPr>
              <a:t> </a:t>
            </a:r>
          </a:p>
          <a:p>
            <a:pPr lvl="1" eaLnBrk="1" hangingPunct="1">
              <a:buFontTx/>
              <a:buNone/>
              <a:tabLst>
                <a:tab pos="1485900" algn="l"/>
                <a:tab pos="3946525" algn="l"/>
              </a:tabLst>
            </a:pPr>
            <a:r>
              <a:rPr lang="en-US" sz="1600" dirty="0">
                <a:latin typeface="Courier New" charset="0"/>
                <a:cs typeface="Arial" charset="0"/>
              </a:rPr>
              <a:t>LDMFD 	</a:t>
            </a:r>
            <a:r>
              <a:rPr lang="en-US" sz="1600" dirty="0" err="1">
                <a:latin typeface="Courier New" charset="0"/>
                <a:cs typeface="Arial" charset="0"/>
              </a:rPr>
              <a:t>sp</a:t>
            </a:r>
            <a:r>
              <a:rPr lang="en-US" sz="1600" dirty="0">
                <a:latin typeface="Courier New" charset="0"/>
                <a:cs typeface="Arial" charset="0"/>
              </a:rPr>
              <a:t>!, {r0­r12, </a:t>
            </a:r>
            <a:r>
              <a:rPr lang="en-US" sz="1600" b="1" dirty="0" err="1">
                <a:latin typeface="Courier New" charset="0"/>
                <a:cs typeface="Arial" charset="0"/>
              </a:rPr>
              <a:t>lr</a:t>
            </a:r>
            <a:r>
              <a:rPr lang="en-US" sz="1600" dirty="0">
                <a:latin typeface="Courier New" charset="0"/>
                <a:cs typeface="Arial" charset="0"/>
              </a:rPr>
              <a:t>} ; </a:t>
            </a:r>
            <a:r>
              <a:rPr lang="en-US" sz="1400" dirty="0" err="1">
                <a:solidFill>
                  <a:srgbClr val="CC3300"/>
                </a:solidFill>
                <a:latin typeface="Courier New" charset="0"/>
                <a:cs typeface="Arial" charset="0"/>
              </a:rPr>
              <a:t>unstack</a:t>
            </a:r>
            <a:r>
              <a:rPr lang="en-US" sz="1400" dirty="0">
                <a:solidFill>
                  <a:srgbClr val="CC3300"/>
                </a:solidFill>
                <a:latin typeface="Courier New" charset="0"/>
                <a:cs typeface="Arial" charset="0"/>
              </a:rPr>
              <a:t> user's registers</a:t>
            </a:r>
            <a:r>
              <a:rPr lang="en-US" sz="1400" dirty="0">
                <a:latin typeface="Courier New" charset="0"/>
                <a:cs typeface="Arial" charset="0"/>
              </a:rPr>
              <a:t> </a:t>
            </a:r>
            <a:r>
              <a:rPr lang="en-US" sz="1400" dirty="0">
                <a:solidFill>
                  <a:srgbClr val="CC0000"/>
                </a:solidFill>
                <a:latin typeface="Courier New" charset="0"/>
                <a:cs typeface="Arial" charset="0"/>
              </a:rPr>
              <a:t>and </a:t>
            </a:r>
            <a:r>
              <a:rPr lang="en-US" sz="1400" dirty="0" err="1">
                <a:solidFill>
                  <a:srgbClr val="CC0000"/>
                </a:solidFill>
                <a:latin typeface="Courier New" charset="0"/>
                <a:cs typeface="Arial" charset="0"/>
              </a:rPr>
              <a:t>lr_svc</a:t>
            </a:r>
            <a:endParaRPr lang="en-US" sz="1400" dirty="0">
              <a:solidFill>
                <a:srgbClr val="CC0000"/>
              </a:solidFill>
              <a:latin typeface="Courier New" charset="0"/>
              <a:cs typeface="Arial" charset="0"/>
            </a:endParaRPr>
          </a:p>
          <a:p>
            <a:pPr lvl="1" eaLnBrk="1" hangingPunct="1">
              <a:buFontTx/>
              <a:buNone/>
              <a:tabLst>
                <a:tab pos="1485900" algn="l"/>
                <a:tab pos="3946525" algn="l"/>
              </a:tabLst>
            </a:pPr>
            <a:r>
              <a:rPr lang="en-US" sz="1600" b="1" dirty="0">
                <a:latin typeface="Courier New" charset="0"/>
                <a:cs typeface="Arial" charset="0"/>
              </a:rPr>
              <a:t>MOVS 	pc, </a:t>
            </a:r>
            <a:r>
              <a:rPr lang="en-US" sz="1600" b="1" dirty="0" err="1">
                <a:latin typeface="Courier New" charset="0"/>
                <a:cs typeface="Arial" charset="0"/>
              </a:rPr>
              <a:t>lr</a:t>
            </a:r>
            <a:r>
              <a:rPr lang="en-US" sz="1600" b="1" dirty="0">
                <a:latin typeface="Courier New" charset="0"/>
                <a:cs typeface="Arial" charset="0"/>
              </a:rPr>
              <a:t> 	; </a:t>
            </a:r>
            <a:r>
              <a:rPr lang="en-US" sz="1600" b="1" dirty="0">
                <a:solidFill>
                  <a:srgbClr val="CC3300"/>
                </a:solidFill>
                <a:latin typeface="Courier New" charset="0"/>
                <a:cs typeface="Arial" charset="0"/>
              </a:rPr>
              <a:t>return from handler</a:t>
            </a:r>
          </a:p>
        </p:txBody>
      </p:sp>
      <p:sp>
        <p:nvSpPr>
          <p:cNvPr id="4" name="Slide Number Placeholder 3"/>
          <p:cNvSpPr>
            <a:spLocks noGrp="1"/>
          </p:cNvSpPr>
          <p:nvPr>
            <p:ph type="sldNum" sz="quarter" idx="4294967295"/>
          </p:nvPr>
        </p:nvSpPr>
        <p:spPr>
          <a:xfrm>
            <a:off x="8398933" y="1172856"/>
            <a:ext cx="696155" cy="365125"/>
          </a:xfrm>
          <a:prstGeom prst="rect">
            <a:avLst/>
          </a:prstGeom>
        </p:spPr>
        <p:txBody>
          <a:bodyPr/>
          <a:lstStyle/>
          <a:p>
            <a:fld id="{57AF16DE-A0D5-4438-950F-5B1E159C2C28}" type="slidenum">
              <a:rPr lang="en-US" smtClean="0"/>
              <a:pPr/>
              <a:t>39</a:t>
            </a:fld>
            <a:endParaRPr lang="en-US" dirty="0"/>
          </a:p>
        </p:txBody>
      </p:sp>
    </p:spTree>
    <p:extLst>
      <p:ext uri="{BB962C8B-B14F-4D97-AF65-F5344CB8AC3E}">
        <p14:creationId xmlns:p14="http://schemas.microsoft.com/office/powerpoint/2010/main" val="1584935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Lecture</a:t>
            </a:r>
            <a:endParaRPr lang="en-US" dirty="0"/>
          </a:p>
        </p:txBody>
      </p:sp>
      <p:sp>
        <p:nvSpPr>
          <p:cNvPr id="3" name="Content Placeholder 2"/>
          <p:cNvSpPr>
            <a:spLocks noGrp="1"/>
          </p:cNvSpPr>
          <p:nvPr>
            <p:ph idx="1"/>
          </p:nvPr>
        </p:nvSpPr>
        <p:spPr/>
        <p:txBody>
          <a:bodyPr/>
          <a:lstStyle/>
          <a:p>
            <a:r>
              <a:rPr lang="en-US" dirty="0" smtClean="0"/>
              <a:t>Sensors</a:t>
            </a:r>
          </a:p>
          <a:p>
            <a:endParaRPr lang="en-US" dirty="0"/>
          </a:p>
          <a:p>
            <a:r>
              <a:rPr lang="en-US" dirty="0" smtClean="0"/>
              <a:t>Actuators</a:t>
            </a:r>
          </a:p>
          <a:p>
            <a:pPr lvl="1"/>
            <a:endParaRPr lang="en-US" dirty="0" smtClean="0"/>
          </a:p>
          <a:p>
            <a:endParaRPr lang="en-US" dirty="0"/>
          </a:p>
          <a:p>
            <a:pPr lvl="1"/>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4</a:t>
            </a:fld>
            <a:endParaRPr lang="en-US"/>
          </a:p>
        </p:txBody>
      </p:sp>
    </p:spTree>
    <p:extLst>
      <p:ext uri="{BB962C8B-B14F-4D97-AF65-F5344CB8AC3E}">
        <p14:creationId xmlns:p14="http://schemas.microsoft.com/office/powerpoint/2010/main" val="11123603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err="1">
                <a:latin typeface="+mn-lt"/>
                <a:cs typeface="Arial" charset="0"/>
              </a:rPr>
              <a:t>C_SWI_Handler</a:t>
            </a:r>
            <a:r>
              <a:rPr lang="en-US" dirty="0">
                <a:latin typeface="+mn-lt"/>
                <a:cs typeface="Arial" charset="0"/>
              </a:rPr>
              <a:t> </a:t>
            </a:r>
          </a:p>
        </p:txBody>
      </p:sp>
      <p:sp>
        <p:nvSpPr>
          <p:cNvPr id="65538" name="Rectangle 3"/>
          <p:cNvSpPr>
            <a:spLocks noGrp="1" noChangeArrowheads="1"/>
          </p:cNvSpPr>
          <p:nvPr>
            <p:ph idx="1"/>
          </p:nvPr>
        </p:nvSpPr>
        <p:spPr>
          <a:xfrm>
            <a:off x="192640" y="1772917"/>
            <a:ext cx="6236274" cy="2923666"/>
          </a:xfrm>
          <a:solidFill>
            <a:srgbClr val="EAEAEA"/>
          </a:solidFill>
        </p:spPr>
        <p:txBody>
          <a:bodyPr/>
          <a:lstStyle/>
          <a:p>
            <a:pPr eaLnBrk="1" hangingPunct="1">
              <a:buFontTx/>
              <a:buNone/>
            </a:pPr>
            <a:r>
              <a:rPr lang="en-US" sz="1500" dirty="0">
                <a:latin typeface="Courier New" charset="0"/>
                <a:cs typeface="Arial" charset="0"/>
              </a:rPr>
              <a:t>void </a:t>
            </a:r>
            <a:r>
              <a:rPr lang="en-US" sz="1500" b="1" dirty="0" err="1">
                <a:latin typeface="Courier New" charset="0"/>
                <a:cs typeface="Arial" charset="0"/>
              </a:rPr>
              <a:t>C_SWI_handler</a:t>
            </a:r>
            <a:r>
              <a:rPr lang="en-US" sz="1500" dirty="0">
                <a:latin typeface="Courier New" charset="0"/>
                <a:cs typeface="Arial" charset="0"/>
              </a:rPr>
              <a:t>(unsigned </a:t>
            </a:r>
            <a:r>
              <a:rPr lang="en-US" sz="1500" dirty="0" err="1">
                <a:latin typeface="Courier New" charset="0"/>
                <a:cs typeface="Arial" charset="0"/>
              </a:rPr>
              <a:t>swi_num</a:t>
            </a:r>
            <a:r>
              <a:rPr lang="en-US" sz="1500" dirty="0">
                <a:latin typeface="Courier New" charset="0"/>
                <a:cs typeface="Arial" charset="0"/>
              </a:rPr>
              <a:t>, </a:t>
            </a:r>
            <a:r>
              <a:rPr lang="en-US" sz="1500" dirty="0" smtClean="0">
                <a:latin typeface="Courier New" charset="0"/>
                <a:cs typeface="Arial" charset="0"/>
              </a:rPr>
              <a:t>unsigned *</a:t>
            </a:r>
            <a:r>
              <a:rPr lang="en-US" sz="1500" dirty="0" err="1">
                <a:latin typeface="Courier New" charset="0"/>
                <a:cs typeface="Arial" charset="0"/>
              </a:rPr>
              <a:t>regs</a:t>
            </a:r>
            <a:r>
              <a:rPr lang="en-US" sz="1500" dirty="0">
                <a:latin typeface="Courier New" charset="0"/>
                <a:cs typeface="Arial" charset="0"/>
              </a:rPr>
              <a:t>) </a:t>
            </a:r>
          </a:p>
          <a:p>
            <a:pPr eaLnBrk="1" hangingPunct="1">
              <a:buFontTx/>
              <a:buNone/>
            </a:pPr>
            <a:r>
              <a:rPr lang="en-US" sz="1500" dirty="0">
                <a:latin typeface="Courier New" charset="0"/>
                <a:cs typeface="Arial" charset="0"/>
              </a:rPr>
              <a:t>{ </a:t>
            </a:r>
          </a:p>
          <a:p>
            <a:pPr lvl="1" eaLnBrk="1" hangingPunct="1">
              <a:buFontTx/>
              <a:buNone/>
            </a:pPr>
            <a:r>
              <a:rPr lang="en-US" sz="1400" b="1" dirty="0">
                <a:latin typeface="Courier New" charset="0"/>
                <a:cs typeface="Arial" charset="0"/>
              </a:rPr>
              <a:t>switch (</a:t>
            </a:r>
            <a:r>
              <a:rPr lang="en-US" sz="1400" b="1" dirty="0" err="1">
                <a:latin typeface="Courier New" charset="0"/>
                <a:cs typeface="Arial" charset="0"/>
              </a:rPr>
              <a:t>swi_num</a:t>
            </a:r>
            <a:r>
              <a:rPr lang="en-US" sz="1400" b="1" dirty="0">
                <a:latin typeface="Courier New" charset="0"/>
                <a:cs typeface="Arial" charset="0"/>
              </a:rPr>
              <a:t>)</a:t>
            </a:r>
            <a:r>
              <a:rPr lang="en-US" sz="1400" dirty="0">
                <a:latin typeface="Courier New" charset="0"/>
                <a:cs typeface="Arial" charset="0"/>
              </a:rPr>
              <a:t> { </a:t>
            </a:r>
          </a:p>
          <a:p>
            <a:pPr lvl="1" eaLnBrk="1" hangingPunct="1">
              <a:buFontTx/>
              <a:buNone/>
            </a:pPr>
            <a:r>
              <a:rPr lang="en-US" sz="1400" dirty="0">
                <a:latin typeface="Courier New" charset="0"/>
                <a:cs typeface="Arial" charset="0"/>
              </a:rPr>
              <a:t>case 0: /* SWI number 0 code */ break; </a:t>
            </a:r>
          </a:p>
          <a:p>
            <a:pPr lvl="1" eaLnBrk="1" hangingPunct="1">
              <a:buFontTx/>
              <a:buNone/>
            </a:pPr>
            <a:r>
              <a:rPr lang="en-US" sz="1400" dirty="0">
                <a:latin typeface="Courier New" charset="0"/>
                <a:cs typeface="Arial" charset="0"/>
              </a:rPr>
              <a:t>case 1: /* SWI number 1 code */ break; </a:t>
            </a:r>
          </a:p>
          <a:p>
            <a:pPr lvl="1" eaLnBrk="1" hangingPunct="1">
              <a:buFontTx/>
              <a:buNone/>
            </a:pPr>
            <a:r>
              <a:rPr lang="en-US" sz="1400" dirty="0">
                <a:latin typeface="Courier New" charset="0"/>
                <a:cs typeface="Arial" charset="0"/>
              </a:rPr>
              <a:t>... </a:t>
            </a:r>
          </a:p>
          <a:p>
            <a:pPr lvl="1" eaLnBrk="1" hangingPunct="1">
              <a:buFontTx/>
              <a:buNone/>
            </a:pPr>
            <a:r>
              <a:rPr lang="en-US" sz="1400" dirty="0">
                <a:latin typeface="Courier New" charset="0"/>
                <a:cs typeface="Arial" charset="0"/>
              </a:rPr>
              <a:t>case XXX: /* SWI number XXX code */ break; </a:t>
            </a:r>
          </a:p>
          <a:p>
            <a:pPr lvl="1" eaLnBrk="1" hangingPunct="1">
              <a:buFontTx/>
              <a:buNone/>
            </a:pPr>
            <a:r>
              <a:rPr lang="en-US" sz="1400" dirty="0">
                <a:latin typeface="Courier New" charset="0"/>
                <a:cs typeface="Arial" charset="0"/>
              </a:rPr>
              <a:t>default: </a:t>
            </a:r>
          </a:p>
          <a:p>
            <a:pPr lvl="1" eaLnBrk="1" hangingPunct="1">
              <a:buFontTx/>
              <a:buNone/>
            </a:pPr>
            <a:r>
              <a:rPr lang="en-US" sz="1400" dirty="0">
                <a:latin typeface="Courier New" charset="0"/>
                <a:cs typeface="Arial" charset="0"/>
              </a:rPr>
              <a:t>} /* end switch */ </a:t>
            </a:r>
          </a:p>
          <a:p>
            <a:pPr eaLnBrk="1" hangingPunct="1">
              <a:buFontTx/>
              <a:buNone/>
            </a:pPr>
            <a:r>
              <a:rPr lang="en-US" sz="1500" dirty="0">
                <a:latin typeface="Courier New" charset="0"/>
                <a:cs typeface="Arial" charset="0"/>
              </a:rPr>
              <a:t>} /* end </a:t>
            </a:r>
            <a:r>
              <a:rPr lang="en-US" sz="1500" dirty="0" err="1">
                <a:latin typeface="Courier New" charset="0"/>
                <a:cs typeface="Arial" charset="0"/>
              </a:rPr>
              <a:t>C_SWI_handler</a:t>
            </a:r>
            <a:r>
              <a:rPr lang="en-US" sz="1500" dirty="0">
                <a:latin typeface="Courier New" charset="0"/>
                <a:cs typeface="Arial" charset="0"/>
              </a:rPr>
              <a:t>() */</a:t>
            </a:r>
          </a:p>
        </p:txBody>
      </p:sp>
      <p:grpSp>
        <p:nvGrpSpPr>
          <p:cNvPr id="2" name="Group 4"/>
          <p:cNvGrpSpPr>
            <a:grpSpLocks/>
          </p:cNvGrpSpPr>
          <p:nvPr/>
        </p:nvGrpSpPr>
        <p:grpSpPr bwMode="auto">
          <a:xfrm>
            <a:off x="7815217" y="1073130"/>
            <a:ext cx="1143000" cy="4930775"/>
            <a:chOff x="4608" y="1008"/>
            <a:chExt cx="720" cy="2112"/>
          </a:xfrm>
        </p:grpSpPr>
        <p:sp>
          <p:nvSpPr>
            <p:cNvPr id="65562" name="Line 5"/>
            <p:cNvSpPr>
              <a:spLocks noChangeShapeType="1"/>
            </p:cNvSpPr>
            <p:nvPr/>
          </p:nvSpPr>
          <p:spPr bwMode="auto">
            <a:xfrm>
              <a:off x="4608" y="1008"/>
              <a:ext cx="0" cy="2112"/>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3" name="Line 6"/>
            <p:cNvSpPr>
              <a:spLocks noChangeShapeType="1"/>
            </p:cNvSpPr>
            <p:nvPr/>
          </p:nvSpPr>
          <p:spPr bwMode="auto">
            <a:xfrm>
              <a:off x="5328" y="1008"/>
              <a:ext cx="0" cy="2112"/>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5540" name="Rectangle 7"/>
          <p:cNvSpPr>
            <a:spLocks noChangeArrowheads="1"/>
          </p:cNvSpPr>
          <p:nvPr/>
        </p:nvSpPr>
        <p:spPr bwMode="auto">
          <a:xfrm>
            <a:off x="7815217" y="135729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1600">
              <a:solidFill>
                <a:srgbClr val="808080"/>
              </a:solidFill>
              <a:latin typeface="Courier New" charset="0"/>
            </a:endParaRPr>
          </a:p>
        </p:txBody>
      </p:sp>
      <p:sp>
        <p:nvSpPr>
          <p:cNvPr id="65541" name="Rectangle 8"/>
          <p:cNvSpPr>
            <a:spLocks noChangeArrowheads="1"/>
          </p:cNvSpPr>
          <p:nvPr/>
        </p:nvSpPr>
        <p:spPr bwMode="auto">
          <a:xfrm>
            <a:off x="7815217" y="161764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lr_svc</a:t>
            </a:r>
            <a:endParaRPr lang="en-US" sz="1600">
              <a:solidFill>
                <a:srgbClr val="808080"/>
              </a:solidFill>
            </a:endParaRPr>
          </a:p>
        </p:txBody>
      </p:sp>
      <p:sp>
        <p:nvSpPr>
          <p:cNvPr id="65542" name="Rectangle 9"/>
          <p:cNvSpPr>
            <a:spLocks noChangeArrowheads="1"/>
          </p:cNvSpPr>
          <p:nvPr/>
        </p:nvSpPr>
        <p:spPr bwMode="auto">
          <a:xfrm>
            <a:off x="7815217" y="396079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r4</a:t>
            </a:r>
          </a:p>
        </p:txBody>
      </p:sp>
      <p:sp>
        <p:nvSpPr>
          <p:cNvPr id="65543" name="Rectangle 10"/>
          <p:cNvSpPr>
            <a:spLocks noChangeArrowheads="1"/>
          </p:cNvSpPr>
          <p:nvPr/>
        </p:nvSpPr>
        <p:spPr bwMode="auto">
          <a:xfrm>
            <a:off x="7815217" y="422114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r3</a:t>
            </a:r>
          </a:p>
        </p:txBody>
      </p:sp>
      <p:sp>
        <p:nvSpPr>
          <p:cNvPr id="65544" name="Rectangle 11"/>
          <p:cNvSpPr>
            <a:spLocks noChangeArrowheads="1"/>
          </p:cNvSpPr>
          <p:nvPr/>
        </p:nvSpPr>
        <p:spPr bwMode="auto">
          <a:xfrm>
            <a:off x="7815217" y="187799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r12</a:t>
            </a:r>
            <a:endParaRPr lang="en-US" sz="2400">
              <a:solidFill>
                <a:srgbClr val="808080"/>
              </a:solidFill>
            </a:endParaRPr>
          </a:p>
        </p:txBody>
      </p:sp>
      <p:sp>
        <p:nvSpPr>
          <p:cNvPr id="65545" name="Rectangle 12"/>
          <p:cNvSpPr>
            <a:spLocks noChangeArrowheads="1"/>
          </p:cNvSpPr>
          <p:nvPr/>
        </p:nvSpPr>
        <p:spPr bwMode="auto">
          <a:xfrm>
            <a:off x="7815217" y="213834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r11</a:t>
            </a:r>
          </a:p>
        </p:txBody>
      </p:sp>
      <p:sp>
        <p:nvSpPr>
          <p:cNvPr id="65546" name="Rectangle 13"/>
          <p:cNvSpPr>
            <a:spLocks noChangeArrowheads="1"/>
          </p:cNvSpPr>
          <p:nvPr/>
        </p:nvSpPr>
        <p:spPr bwMode="auto">
          <a:xfrm>
            <a:off x="7815217" y="239869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r10</a:t>
            </a:r>
          </a:p>
        </p:txBody>
      </p:sp>
      <p:sp>
        <p:nvSpPr>
          <p:cNvPr id="65547" name="Rectangle 14"/>
          <p:cNvSpPr>
            <a:spLocks noChangeArrowheads="1"/>
          </p:cNvSpPr>
          <p:nvPr/>
        </p:nvSpPr>
        <p:spPr bwMode="auto">
          <a:xfrm>
            <a:off x="7815217" y="265904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r9</a:t>
            </a:r>
          </a:p>
        </p:txBody>
      </p:sp>
      <p:sp>
        <p:nvSpPr>
          <p:cNvPr id="65548" name="Rectangle 15"/>
          <p:cNvSpPr>
            <a:spLocks noChangeArrowheads="1"/>
          </p:cNvSpPr>
          <p:nvPr/>
        </p:nvSpPr>
        <p:spPr bwMode="auto">
          <a:xfrm>
            <a:off x="7815217" y="291939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r8</a:t>
            </a:r>
          </a:p>
        </p:txBody>
      </p:sp>
      <p:sp>
        <p:nvSpPr>
          <p:cNvPr id="65549" name="Rectangle 16"/>
          <p:cNvSpPr>
            <a:spLocks noChangeArrowheads="1"/>
          </p:cNvSpPr>
          <p:nvPr/>
        </p:nvSpPr>
        <p:spPr bwMode="auto">
          <a:xfrm>
            <a:off x="7815217" y="317974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r7</a:t>
            </a:r>
          </a:p>
        </p:txBody>
      </p:sp>
      <p:sp>
        <p:nvSpPr>
          <p:cNvPr id="65550" name="Rectangle 17"/>
          <p:cNvSpPr>
            <a:spLocks noChangeArrowheads="1"/>
          </p:cNvSpPr>
          <p:nvPr/>
        </p:nvSpPr>
        <p:spPr bwMode="auto">
          <a:xfrm>
            <a:off x="7815217" y="344009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r6</a:t>
            </a:r>
          </a:p>
        </p:txBody>
      </p:sp>
      <p:sp>
        <p:nvSpPr>
          <p:cNvPr id="65551" name="Rectangle 18"/>
          <p:cNvSpPr>
            <a:spLocks noChangeArrowheads="1"/>
          </p:cNvSpPr>
          <p:nvPr/>
        </p:nvSpPr>
        <p:spPr bwMode="auto">
          <a:xfrm>
            <a:off x="7815217" y="370044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r5</a:t>
            </a:r>
          </a:p>
        </p:txBody>
      </p:sp>
      <p:sp>
        <p:nvSpPr>
          <p:cNvPr id="65552" name="Rectangle 19"/>
          <p:cNvSpPr>
            <a:spLocks noChangeArrowheads="1"/>
          </p:cNvSpPr>
          <p:nvPr/>
        </p:nvSpPr>
        <p:spPr bwMode="auto">
          <a:xfrm>
            <a:off x="7815217" y="4481493"/>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r2</a:t>
            </a:r>
          </a:p>
        </p:txBody>
      </p:sp>
      <p:sp>
        <p:nvSpPr>
          <p:cNvPr id="65553" name="Rectangle 20"/>
          <p:cNvSpPr>
            <a:spLocks noChangeArrowheads="1"/>
          </p:cNvSpPr>
          <p:nvPr/>
        </p:nvSpPr>
        <p:spPr bwMode="auto">
          <a:xfrm>
            <a:off x="7815217" y="4743430"/>
            <a:ext cx="1143000"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r1</a:t>
            </a:r>
          </a:p>
        </p:txBody>
      </p:sp>
      <p:sp>
        <p:nvSpPr>
          <p:cNvPr id="65554" name="Rectangle 21"/>
          <p:cNvSpPr>
            <a:spLocks noChangeArrowheads="1"/>
          </p:cNvSpPr>
          <p:nvPr/>
        </p:nvSpPr>
        <p:spPr bwMode="auto">
          <a:xfrm>
            <a:off x="7810455" y="5000605"/>
            <a:ext cx="1144587"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808080"/>
                </a:solidFill>
                <a:latin typeface="Courier New" charset="0"/>
              </a:rPr>
              <a:t>r0</a:t>
            </a:r>
          </a:p>
        </p:txBody>
      </p:sp>
      <p:sp>
        <p:nvSpPr>
          <p:cNvPr id="65555" name="Rectangle 22"/>
          <p:cNvSpPr>
            <a:spLocks noChangeArrowheads="1"/>
          </p:cNvSpPr>
          <p:nvPr/>
        </p:nvSpPr>
        <p:spPr bwMode="auto">
          <a:xfrm>
            <a:off x="7815217" y="5264130"/>
            <a:ext cx="1128713"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1600">
              <a:solidFill>
                <a:srgbClr val="808080"/>
              </a:solidFill>
              <a:latin typeface="Courier New" charset="0"/>
            </a:endParaRPr>
          </a:p>
        </p:txBody>
      </p:sp>
      <p:sp>
        <p:nvSpPr>
          <p:cNvPr id="65556" name="Rectangle 23"/>
          <p:cNvSpPr>
            <a:spLocks noChangeArrowheads="1"/>
          </p:cNvSpPr>
          <p:nvPr/>
        </p:nvSpPr>
        <p:spPr bwMode="auto">
          <a:xfrm>
            <a:off x="7815217" y="5527655"/>
            <a:ext cx="1144588" cy="26035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1600">
              <a:solidFill>
                <a:srgbClr val="808080"/>
              </a:solidFill>
              <a:latin typeface="Courier New" charset="0"/>
            </a:endParaRPr>
          </a:p>
        </p:txBody>
      </p:sp>
      <p:sp>
        <p:nvSpPr>
          <p:cNvPr id="65558" name="Text Box 26"/>
          <p:cNvSpPr txBox="1">
            <a:spLocks noChangeArrowheads="1"/>
          </p:cNvSpPr>
          <p:nvPr/>
        </p:nvSpPr>
        <p:spPr bwMode="auto">
          <a:xfrm>
            <a:off x="6432505" y="1879580"/>
            <a:ext cx="1162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CC3300"/>
                </a:solidFill>
                <a:latin typeface="Courier New" charset="0"/>
                <a:cs typeface="Arial" charset="0"/>
              </a:rPr>
              <a:t>regs[12]</a:t>
            </a:r>
            <a:endParaRPr lang="en-US" sz="1600">
              <a:solidFill>
                <a:srgbClr val="CC3300"/>
              </a:solidFill>
              <a:cs typeface="Arial" charset="0"/>
            </a:endParaRPr>
          </a:p>
        </p:txBody>
      </p:sp>
      <p:sp>
        <p:nvSpPr>
          <p:cNvPr id="65559" name="Text Box 27"/>
          <p:cNvSpPr txBox="1">
            <a:spLocks noChangeArrowheads="1"/>
          </p:cNvSpPr>
          <p:nvPr/>
        </p:nvSpPr>
        <p:spPr bwMode="auto">
          <a:xfrm>
            <a:off x="5236059" y="4970443"/>
            <a:ext cx="2628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err="1">
                <a:solidFill>
                  <a:srgbClr val="CC3300"/>
                </a:solidFill>
                <a:latin typeface="Courier New" charset="0"/>
                <a:cs typeface="Arial" charset="0"/>
              </a:rPr>
              <a:t>regs</a:t>
            </a:r>
            <a:r>
              <a:rPr lang="en-US" sz="1600" dirty="0">
                <a:solidFill>
                  <a:srgbClr val="CC3300"/>
                </a:solidFill>
                <a:latin typeface="Courier New" charset="0"/>
                <a:cs typeface="Arial" charset="0"/>
              </a:rPr>
              <a:t>[0] (also *</a:t>
            </a:r>
            <a:r>
              <a:rPr lang="en-US" sz="1600" dirty="0" err="1">
                <a:solidFill>
                  <a:srgbClr val="CC3300"/>
                </a:solidFill>
                <a:latin typeface="Courier New" charset="0"/>
                <a:cs typeface="Arial" charset="0"/>
              </a:rPr>
              <a:t>regs</a:t>
            </a:r>
            <a:r>
              <a:rPr lang="en-US" sz="1600" dirty="0">
                <a:solidFill>
                  <a:srgbClr val="CC3300"/>
                </a:solidFill>
                <a:latin typeface="Courier New" charset="0"/>
                <a:cs typeface="Arial" charset="0"/>
              </a:rPr>
              <a:t>)</a:t>
            </a:r>
            <a:endParaRPr lang="en-US" sz="1600" dirty="0">
              <a:solidFill>
                <a:srgbClr val="CC3300"/>
              </a:solidFill>
              <a:cs typeface="Arial" charset="0"/>
            </a:endParaRPr>
          </a:p>
        </p:txBody>
      </p:sp>
      <p:sp>
        <p:nvSpPr>
          <p:cNvPr id="65560" name="Line 29"/>
          <p:cNvSpPr>
            <a:spLocks noChangeShapeType="1"/>
          </p:cNvSpPr>
          <p:nvPr/>
        </p:nvSpPr>
        <p:spPr bwMode="auto">
          <a:xfrm>
            <a:off x="7512005" y="2014518"/>
            <a:ext cx="314325" cy="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874883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dirty="0">
                <a:cs typeface="Arial" charset="0"/>
              </a:rPr>
              <a:t>Reentrant Exception Handlers</a:t>
            </a:r>
          </a:p>
        </p:txBody>
      </p:sp>
      <p:sp>
        <p:nvSpPr>
          <p:cNvPr id="81922" name="Rectangle 3"/>
          <p:cNvSpPr>
            <a:spLocks noGrp="1" noChangeArrowheads="1"/>
          </p:cNvSpPr>
          <p:nvPr>
            <p:ph idx="1"/>
          </p:nvPr>
        </p:nvSpPr>
        <p:spPr/>
        <p:txBody>
          <a:bodyPr>
            <a:normAutofit/>
          </a:bodyPr>
          <a:lstStyle/>
          <a:p>
            <a:pPr eaLnBrk="1" hangingPunct="1"/>
            <a:r>
              <a:rPr lang="en-US" dirty="0">
                <a:cs typeface="Arial" charset="0"/>
              </a:rPr>
              <a:t>Reentrant programming –  used to describe code which can have concurrent invocations which should ideally not interfere with each </a:t>
            </a:r>
            <a:r>
              <a:rPr lang="en-US" dirty="0" smtClean="0">
                <a:cs typeface="Arial" charset="0"/>
              </a:rPr>
              <a:t>other</a:t>
            </a:r>
            <a:endParaRPr lang="en-US" dirty="0">
              <a:cs typeface="Arial" charset="0"/>
            </a:endParaRPr>
          </a:p>
          <a:p>
            <a:pPr eaLnBrk="1" hangingPunct="1"/>
            <a:r>
              <a:rPr lang="en-US" dirty="0">
                <a:cs typeface="Arial" charset="0"/>
              </a:rPr>
              <a:t>What happens if you want to call another SWI from your SWI handler?</a:t>
            </a:r>
          </a:p>
          <a:p>
            <a:pPr lvl="1" eaLnBrk="1" hangingPunct="1"/>
            <a:r>
              <a:rPr lang="en-US" sz="1800" dirty="0">
                <a:cs typeface="Arial" charset="0"/>
              </a:rPr>
              <a:t>When an SWI occurs, the ARM</a:t>
            </a:r>
          </a:p>
          <a:p>
            <a:pPr lvl="2" eaLnBrk="1" hangingPunct="1"/>
            <a:r>
              <a:rPr lang="en-US" sz="1800" dirty="0">
                <a:cs typeface="Arial" charset="0"/>
              </a:rPr>
              <a:t>Sets appropriate CPSR mode bits to 10011 (svc mode)</a:t>
            </a:r>
          </a:p>
          <a:p>
            <a:pPr lvl="2" eaLnBrk="1" hangingPunct="1"/>
            <a:r>
              <a:rPr lang="en-US" sz="1800" dirty="0">
                <a:solidFill>
                  <a:srgbClr val="CC0000"/>
                </a:solidFill>
                <a:cs typeface="Arial" charset="0"/>
              </a:rPr>
              <a:t>Copies CPSR into </a:t>
            </a:r>
            <a:r>
              <a:rPr lang="en-US" sz="1800" dirty="0" err="1">
                <a:solidFill>
                  <a:srgbClr val="CC0000"/>
                </a:solidFill>
                <a:cs typeface="Arial" charset="0"/>
              </a:rPr>
              <a:t>spsr_svc</a:t>
            </a:r>
            <a:endParaRPr lang="en-US" sz="1800" dirty="0">
              <a:solidFill>
                <a:srgbClr val="CC0000"/>
              </a:solidFill>
              <a:cs typeface="Arial" charset="0"/>
            </a:endParaRPr>
          </a:p>
          <a:p>
            <a:pPr lvl="2" eaLnBrk="1" hangingPunct="1"/>
            <a:r>
              <a:rPr lang="en-US" sz="1800" dirty="0">
                <a:solidFill>
                  <a:srgbClr val="CC0000"/>
                </a:solidFill>
                <a:cs typeface="Arial" charset="0"/>
              </a:rPr>
              <a:t>Stores return address (pc – 4) in </a:t>
            </a:r>
            <a:r>
              <a:rPr lang="en-US" sz="1800" dirty="0" err="1">
                <a:solidFill>
                  <a:srgbClr val="CC0000"/>
                </a:solidFill>
                <a:cs typeface="Arial" charset="0"/>
              </a:rPr>
              <a:t>lr_svc</a:t>
            </a:r>
            <a:endParaRPr lang="en-US" sz="1800" dirty="0">
              <a:solidFill>
                <a:srgbClr val="CC0000"/>
              </a:solidFill>
              <a:cs typeface="Arial" charset="0"/>
            </a:endParaRPr>
          </a:p>
          <a:p>
            <a:pPr lvl="2" eaLnBrk="1" hangingPunct="1"/>
            <a:r>
              <a:rPr lang="en-US" sz="1800" dirty="0">
                <a:cs typeface="Arial" charset="0"/>
              </a:rPr>
              <a:t>Sets pc to vector address </a:t>
            </a:r>
            <a:r>
              <a:rPr lang="en-US" sz="1800" dirty="0" smtClean="0">
                <a:cs typeface="Arial" charset="0"/>
              </a:rPr>
              <a:t>0x08</a:t>
            </a:r>
            <a:endParaRPr lang="en-US" sz="1800" dirty="0">
              <a:cs typeface="Arial" charset="0"/>
            </a:endParaRPr>
          </a:p>
          <a:p>
            <a:pPr eaLnBrk="1" hangingPunct="1"/>
            <a:r>
              <a:rPr lang="en-US" dirty="0">
                <a:cs typeface="Arial" charset="0"/>
              </a:rPr>
              <a:t>Need to save certain registers (that do not need to be saved otherwise</a:t>
            </a:r>
            <a:r>
              <a:rPr lang="en-US" dirty="0" smtClean="0">
                <a:cs typeface="Arial" charset="0"/>
              </a:rPr>
              <a:t>)</a:t>
            </a:r>
            <a:endParaRPr lang="en-US" dirty="0">
              <a:cs typeface="Arial" charset="0"/>
            </a:endParaRPr>
          </a:p>
          <a:p>
            <a:pPr eaLnBrk="1" hangingPunct="1"/>
            <a:r>
              <a:rPr lang="en-US" dirty="0">
                <a:cs typeface="Arial" charset="0"/>
              </a:rPr>
              <a:t>Do you see any issues here?  </a:t>
            </a:r>
          </a:p>
          <a:p>
            <a:pPr eaLnBrk="1" hangingPunct="1"/>
            <a:endParaRPr lang="en-US" dirty="0">
              <a:cs typeface="Arial" charset="0"/>
            </a:endParaRPr>
          </a:p>
        </p:txBody>
      </p:sp>
    </p:spTree>
    <p:extLst>
      <p:ext uri="{BB962C8B-B14F-4D97-AF65-F5344CB8AC3E}">
        <p14:creationId xmlns:p14="http://schemas.microsoft.com/office/powerpoint/2010/main" val="4093288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r>
              <a:rPr lang="en-US" sz="3200" dirty="0">
                <a:cs typeface="ＭＳ Ｐゴシック" charset="0"/>
              </a:rPr>
              <a:t>Program Status </a:t>
            </a:r>
            <a:r>
              <a:rPr lang="en-US" sz="3200" dirty="0" smtClean="0">
                <a:cs typeface="ＭＳ Ｐゴシック" charset="0"/>
              </a:rPr>
              <a:t>Register Instructions</a:t>
            </a:r>
            <a:endParaRPr lang="en-US" sz="3200" dirty="0">
              <a:cs typeface="ＭＳ Ｐゴシック" charset="0"/>
            </a:endParaRPr>
          </a:p>
        </p:txBody>
      </p:sp>
      <p:sp>
        <p:nvSpPr>
          <p:cNvPr id="83970" name="Rectangle 3"/>
          <p:cNvSpPr>
            <a:spLocks noGrp="1" noChangeArrowheads="1"/>
          </p:cNvSpPr>
          <p:nvPr>
            <p:ph idx="1"/>
          </p:nvPr>
        </p:nvSpPr>
        <p:spPr/>
        <p:txBody>
          <a:bodyPr>
            <a:normAutofit/>
          </a:bodyPr>
          <a:lstStyle/>
          <a:p>
            <a:r>
              <a:rPr lang="en-US" dirty="0">
                <a:cs typeface="ＭＳ Ｐゴシック" charset="0"/>
              </a:rPr>
              <a:t>Two instructions to directly control a Program Status Register</a:t>
            </a:r>
          </a:p>
          <a:p>
            <a:r>
              <a:rPr lang="en-US" dirty="0">
                <a:cs typeface="ＭＳ Ｐゴシック" charset="0"/>
              </a:rPr>
              <a:t>MRS</a:t>
            </a:r>
          </a:p>
          <a:p>
            <a:pPr lvl="1"/>
            <a:r>
              <a:rPr lang="en-US" dirty="0">
                <a:ea typeface="ＭＳ Ｐゴシック" charset="0"/>
                <a:cs typeface="ＭＳ Ｐゴシック" charset="0"/>
              </a:rPr>
              <a:t>Transfers the contents of either the </a:t>
            </a:r>
            <a:r>
              <a:rPr lang="en-US" dirty="0" err="1">
                <a:ea typeface="ＭＳ Ｐゴシック" charset="0"/>
                <a:cs typeface="ＭＳ Ｐゴシック" charset="0"/>
              </a:rPr>
              <a:t>cpsr</a:t>
            </a:r>
            <a:r>
              <a:rPr lang="en-US" dirty="0">
                <a:ea typeface="ＭＳ Ｐゴシック" charset="0"/>
                <a:cs typeface="ＭＳ Ｐゴシック" charset="0"/>
              </a:rPr>
              <a:t> or the </a:t>
            </a:r>
            <a:r>
              <a:rPr lang="en-US" dirty="0" err="1">
                <a:ea typeface="ＭＳ Ｐゴシック" charset="0"/>
                <a:cs typeface="ＭＳ Ｐゴシック" charset="0"/>
              </a:rPr>
              <a:t>spsr</a:t>
            </a:r>
            <a:r>
              <a:rPr lang="en-US" dirty="0">
                <a:ea typeface="ＭＳ Ｐゴシック" charset="0"/>
                <a:cs typeface="ＭＳ Ｐゴシック" charset="0"/>
              </a:rPr>
              <a:t> into a register</a:t>
            </a:r>
          </a:p>
          <a:p>
            <a:r>
              <a:rPr lang="en-US" dirty="0">
                <a:cs typeface="ＭＳ Ｐゴシック" charset="0"/>
              </a:rPr>
              <a:t>MSR</a:t>
            </a:r>
          </a:p>
          <a:p>
            <a:pPr lvl="1"/>
            <a:r>
              <a:rPr lang="en-US" dirty="0">
                <a:ea typeface="ＭＳ Ｐゴシック" charset="0"/>
                <a:cs typeface="ＭＳ Ｐゴシック" charset="0"/>
              </a:rPr>
              <a:t>Transfers the contents of a register into the </a:t>
            </a:r>
            <a:r>
              <a:rPr lang="en-US" dirty="0" err="1">
                <a:ea typeface="ＭＳ Ｐゴシック" charset="0"/>
                <a:cs typeface="ＭＳ Ｐゴシック" charset="0"/>
              </a:rPr>
              <a:t>cpsr</a:t>
            </a:r>
            <a:r>
              <a:rPr lang="en-US" dirty="0">
                <a:ea typeface="ＭＳ Ｐゴシック" charset="0"/>
                <a:cs typeface="ＭＳ Ｐゴシック" charset="0"/>
              </a:rPr>
              <a:t> or the </a:t>
            </a:r>
            <a:r>
              <a:rPr lang="en-US" dirty="0" err="1">
                <a:ea typeface="ＭＳ Ｐゴシック" charset="0"/>
                <a:cs typeface="ＭＳ Ｐゴシック" charset="0"/>
              </a:rPr>
              <a:t>spsr</a:t>
            </a:r>
            <a:endParaRPr lang="en-US" dirty="0">
              <a:ea typeface="ＭＳ Ｐゴシック" charset="0"/>
              <a:cs typeface="ＭＳ Ｐゴシック" charset="0"/>
            </a:endParaRPr>
          </a:p>
          <a:p>
            <a:pPr lvl="1"/>
            <a:endParaRPr lang="en-US" dirty="0">
              <a:ea typeface="ＭＳ Ｐゴシック" charset="0"/>
              <a:cs typeface="ＭＳ Ｐゴシック" charset="0"/>
            </a:endParaRPr>
          </a:p>
        </p:txBody>
      </p:sp>
      <p:sp>
        <p:nvSpPr>
          <p:cNvPr id="906244" name="Rectangle 4"/>
          <p:cNvSpPr>
            <a:spLocks noChangeArrowheads="1"/>
          </p:cNvSpPr>
          <p:nvPr/>
        </p:nvSpPr>
        <p:spPr bwMode="auto">
          <a:xfrm>
            <a:off x="2515627" y="3143196"/>
            <a:ext cx="4227512" cy="245110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Wingdings" charset="0"/>
              <a:buNone/>
            </a:pPr>
            <a:r>
              <a:rPr lang="en-US" sz="1800" dirty="0">
                <a:solidFill>
                  <a:srgbClr val="808080"/>
                </a:solidFill>
                <a:latin typeface="Courier New" charset="0"/>
              </a:rPr>
              <a:t>PRE 	</a:t>
            </a:r>
            <a:r>
              <a:rPr lang="en-US" sz="1800" dirty="0" err="1">
                <a:solidFill>
                  <a:srgbClr val="808080"/>
                </a:solidFill>
                <a:latin typeface="Courier New" charset="0"/>
              </a:rPr>
              <a:t>cpsr</a:t>
            </a:r>
            <a:r>
              <a:rPr lang="en-US" sz="1800" dirty="0">
                <a:solidFill>
                  <a:srgbClr val="808080"/>
                </a:solidFill>
                <a:latin typeface="Courier New" charset="0"/>
              </a:rPr>
              <a:t> = </a:t>
            </a:r>
            <a:r>
              <a:rPr lang="en-US" sz="1800" dirty="0" err="1">
                <a:solidFill>
                  <a:srgbClr val="808080"/>
                </a:solidFill>
                <a:latin typeface="Courier New" charset="0"/>
              </a:rPr>
              <a:t>nzcvqIFt_SVC</a:t>
            </a:r>
            <a:endParaRPr lang="en-US" sz="1800" dirty="0">
              <a:solidFill>
                <a:srgbClr val="808080"/>
              </a:solidFill>
              <a:latin typeface="Courier New" charset="0"/>
            </a:endParaRPr>
          </a:p>
          <a:p>
            <a:pPr marL="342900" indent="-342900">
              <a:buFont typeface="Wingdings" charset="0"/>
              <a:buNone/>
            </a:pPr>
            <a:endParaRPr lang="en-US" sz="1800" dirty="0">
              <a:solidFill>
                <a:srgbClr val="808080"/>
              </a:solidFill>
              <a:latin typeface="Courier New" charset="0"/>
            </a:endParaRPr>
          </a:p>
          <a:p>
            <a:pPr marL="342900" indent="-342900">
              <a:buFont typeface="Wingdings" charset="0"/>
              <a:buNone/>
            </a:pPr>
            <a:r>
              <a:rPr lang="en-US" sz="1800" dirty="0">
                <a:solidFill>
                  <a:srgbClr val="808080"/>
                </a:solidFill>
                <a:latin typeface="Courier New" charset="0"/>
              </a:rPr>
              <a:t>	</a:t>
            </a:r>
            <a:r>
              <a:rPr lang="en-US" sz="1800" dirty="0">
                <a:solidFill>
                  <a:schemeClr val="tx1"/>
                </a:solidFill>
                <a:latin typeface="Courier New" charset="0"/>
              </a:rPr>
              <a:t>MRS 	r1, </a:t>
            </a:r>
            <a:r>
              <a:rPr lang="en-US" sz="1800" dirty="0" err="1">
                <a:solidFill>
                  <a:schemeClr val="tx1"/>
                </a:solidFill>
                <a:latin typeface="Courier New" charset="0"/>
              </a:rPr>
              <a:t>cpsr</a:t>
            </a:r>
            <a:endParaRPr lang="en-US" sz="1800" dirty="0">
              <a:solidFill>
                <a:schemeClr val="tx1"/>
              </a:solidFill>
              <a:latin typeface="Courier New" charset="0"/>
            </a:endParaRPr>
          </a:p>
          <a:p>
            <a:pPr marL="342900" indent="-342900">
              <a:buFont typeface="Wingdings" charset="0"/>
              <a:buNone/>
            </a:pPr>
            <a:r>
              <a:rPr lang="en-US" sz="1800" dirty="0">
                <a:solidFill>
                  <a:schemeClr val="tx1"/>
                </a:solidFill>
                <a:latin typeface="Courier New" charset="0"/>
              </a:rPr>
              <a:t>	BIC  r1, r1, #0x080</a:t>
            </a:r>
          </a:p>
          <a:p>
            <a:pPr marL="342900" indent="-342900">
              <a:buFont typeface="Wingdings" charset="0"/>
              <a:buNone/>
            </a:pPr>
            <a:r>
              <a:rPr lang="en-US" sz="1800" dirty="0">
                <a:solidFill>
                  <a:schemeClr val="tx1"/>
                </a:solidFill>
                <a:latin typeface="Courier New" charset="0"/>
              </a:rPr>
              <a:t>	MSR	</a:t>
            </a:r>
            <a:r>
              <a:rPr lang="en-US" sz="1800" dirty="0" err="1">
                <a:solidFill>
                  <a:schemeClr val="tx1"/>
                </a:solidFill>
                <a:latin typeface="Courier New" charset="0"/>
              </a:rPr>
              <a:t>cpsr</a:t>
            </a:r>
            <a:r>
              <a:rPr lang="en-US" sz="1800" dirty="0">
                <a:solidFill>
                  <a:schemeClr val="tx1"/>
                </a:solidFill>
                <a:latin typeface="Courier New" charset="0"/>
              </a:rPr>
              <a:t>, r1</a:t>
            </a:r>
          </a:p>
          <a:p>
            <a:pPr marL="342900" indent="-342900">
              <a:buFont typeface="Wingdings" charset="0"/>
              <a:buNone/>
            </a:pPr>
            <a:endParaRPr lang="en-US" sz="1800" dirty="0">
              <a:solidFill>
                <a:srgbClr val="808080"/>
              </a:solidFill>
              <a:latin typeface="Courier New" charset="0"/>
            </a:endParaRPr>
          </a:p>
          <a:p>
            <a:pPr marL="342900" indent="-342900">
              <a:buFont typeface="Wingdings" charset="0"/>
              <a:buNone/>
            </a:pPr>
            <a:r>
              <a:rPr lang="en-US" sz="1800" dirty="0">
                <a:solidFill>
                  <a:srgbClr val="808080"/>
                </a:solidFill>
              </a:rPr>
              <a:t>POST	</a:t>
            </a:r>
            <a:r>
              <a:rPr lang="en-US" sz="1800" dirty="0" err="1">
                <a:solidFill>
                  <a:srgbClr val="808080"/>
                </a:solidFill>
                <a:latin typeface="Courier New" charset="0"/>
              </a:rPr>
              <a:t>cpsr</a:t>
            </a:r>
            <a:r>
              <a:rPr lang="en-US" sz="1800" dirty="0">
                <a:solidFill>
                  <a:srgbClr val="808080"/>
                </a:solidFill>
                <a:latin typeface="Courier New" charset="0"/>
              </a:rPr>
              <a:t> = </a:t>
            </a:r>
            <a:r>
              <a:rPr lang="en-US" sz="1800" dirty="0" err="1">
                <a:solidFill>
                  <a:srgbClr val="808080"/>
                </a:solidFill>
                <a:latin typeface="Courier New" charset="0"/>
              </a:rPr>
              <a:t>nzcvqiFt_SVC</a:t>
            </a:r>
            <a:endParaRPr lang="en-US" sz="1800" dirty="0">
              <a:solidFill>
                <a:srgbClr val="808080"/>
              </a:solidFill>
              <a:latin typeface="Courier New" charset="0"/>
            </a:endParaRPr>
          </a:p>
          <a:p>
            <a:pPr marL="342900" indent="-342900">
              <a:buFont typeface="Wingdings" charset="0"/>
              <a:buNone/>
            </a:pPr>
            <a:endParaRPr lang="en-US" sz="1800" dirty="0">
              <a:solidFill>
                <a:srgbClr val="808080"/>
              </a:solidFill>
              <a:latin typeface="Courier New" charset="0"/>
            </a:endParaRPr>
          </a:p>
        </p:txBody>
      </p:sp>
    </p:spTree>
    <p:extLst>
      <p:ext uri="{BB962C8B-B14F-4D97-AF65-F5344CB8AC3E}">
        <p14:creationId xmlns:p14="http://schemas.microsoft.com/office/powerpoint/2010/main" val="153120968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6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dirty="0">
                <a:cs typeface="Arial" charset="0"/>
              </a:rPr>
              <a:t>A Reentrant SWI Handler for Lab2 </a:t>
            </a:r>
          </a:p>
        </p:txBody>
      </p:sp>
      <p:sp>
        <p:nvSpPr>
          <p:cNvPr id="86018" name="Rectangle 3"/>
          <p:cNvSpPr>
            <a:spLocks noGrp="1" noChangeArrowheads="1"/>
          </p:cNvSpPr>
          <p:nvPr>
            <p:ph idx="1"/>
          </p:nvPr>
        </p:nvSpPr>
        <p:spPr>
          <a:xfrm>
            <a:off x="457200" y="1013350"/>
            <a:ext cx="8229600" cy="5046663"/>
          </a:xfrm>
          <a:solidFill>
            <a:srgbClr val="FFFFCC"/>
          </a:solidFill>
        </p:spPr>
        <p:txBody>
          <a:bodyPr>
            <a:normAutofit/>
          </a:bodyPr>
          <a:lstStyle/>
          <a:p>
            <a:pPr eaLnBrk="1" hangingPunct="1">
              <a:lnSpc>
                <a:spcPct val="90000"/>
              </a:lnSpc>
              <a:buFontTx/>
              <a:buNone/>
              <a:tabLst>
                <a:tab pos="1485900" algn="l"/>
                <a:tab pos="3946525" algn="l"/>
              </a:tabLst>
            </a:pPr>
            <a:r>
              <a:rPr lang="en-US" sz="1600" dirty="0">
                <a:latin typeface="Courier New" charset="0"/>
                <a:cs typeface="Arial" charset="0"/>
              </a:rPr>
              <a:t>import </a:t>
            </a:r>
            <a:r>
              <a:rPr lang="en-US" sz="1600" dirty="0" err="1">
                <a:latin typeface="Courier New" charset="0"/>
                <a:cs typeface="Arial" charset="0"/>
              </a:rPr>
              <a:t>C_SWI_Handler</a:t>
            </a:r>
            <a:endParaRPr lang="en-US" sz="1600" dirty="0">
              <a:latin typeface="Courier New" charset="0"/>
              <a:cs typeface="Arial" charset="0"/>
            </a:endParaRPr>
          </a:p>
          <a:p>
            <a:pPr eaLnBrk="1" hangingPunct="1">
              <a:lnSpc>
                <a:spcPct val="90000"/>
              </a:lnSpc>
              <a:buFontTx/>
              <a:buNone/>
              <a:tabLst>
                <a:tab pos="1485900" algn="l"/>
                <a:tab pos="3946525" algn="l"/>
              </a:tabLst>
            </a:pPr>
            <a:r>
              <a:rPr lang="en-US" sz="1600" dirty="0">
                <a:latin typeface="Courier New" charset="0"/>
                <a:cs typeface="Arial" charset="0"/>
              </a:rPr>
              <a:t>export </a:t>
            </a:r>
            <a:r>
              <a:rPr lang="en-US" sz="1600" dirty="0" err="1">
                <a:latin typeface="Courier New" charset="0"/>
                <a:cs typeface="Arial" charset="0"/>
              </a:rPr>
              <a:t>S_Handler</a:t>
            </a:r>
            <a:endParaRPr lang="en-US" sz="1600" dirty="0">
              <a:latin typeface="Courier New" charset="0"/>
              <a:cs typeface="Arial" charset="0"/>
            </a:endParaRPr>
          </a:p>
          <a:p>
            <a:pPr eaLnBrk="1" hangingPunct="1">
              <a:lnSpc>
                <a:spcPct val="90000"/>
              </a:lnSpc>
              <a:buFontTx/>
              <a:buNone/>
              <a:tabLst>
                <a:tab pos="1485900" algn="l"/>
                <a:tab pos="3946525" algn="l"/>
              </a:tabLst>
            </a:pPr>
            <a:r>
              <a:rPr lang="en-US" sz="1600" b="1" dirty="0" err="1">
                <a:latin typeface="Courier New" charset="0"/>
                <a:cs typeface="Arial" charset="0"/>
              </a:rPr>
              <a:t>S_Handler</a:t>
            </a:r>
            <a:r>
              <a:rPr lang="en-US" sz="1600" b="1" dirty="0">
                <a:latin typeface="Courier New" charset="0"/>
                <a:cs typeface="Arial" charset="0"/>
              </a:rPr>
              <a:t> </a:t>
            </a:r>
          </a:p>
          <a:p>
            <a:pPr lvl="1" eaLnBrk="1" hangingPunct="1">
              <a:lnSpc>
                <a:spcPct val="90000"/>
              </a:lnSpc>
              <a:buFontTx/>
              <a:buNone/>
              <a:tabLst>
                <a:tab pos="1485900" algn="l"/>
                <a:tab pos="3946525" algn="l"/>
              </a:tabLst>
            </a:pPr>
            <a:r>
              <a:rPr lang="en-US" sz="1600" b="1" dirty="0">
                <a:solidFill>
                  <a:srgbClr val="CC0000"/>
                </a:solidFill>
                <a:latin typeface="Courier New" charset="0"/>
                <a:cs typeface="Arial" charset="0"/>
              </a:rPr>
              <a:t>SUB  	sp, sp, #4</a:t>
            </a:r>
            <a:r>
              <a:rPr lang="en-US" sz="1600" b="1" dirty="0">
                <a:latin typeface="Courier New" charset="0"/>
                <a:cs typeface="Arial" charset="0"/>
              </a:rPr>
              <a:t> 	; </a:t>
            </a:r>
            <a:r>
              <a:rPr lang="en-US" sz="1600" b="1" dirty="0">
                <a:solidFill>
                  <a:srgbClr val="CC3300"/>
                </a:solidFill>
                <a:latin typeface="Courier New" charset="0"/>
                <a:cs typeface="Arial" charset="0"/>
              </a:rPr>
              <a:t>leave room on stack for SPSR</a:t>
            </a:r>
            <a:r>
              <a:rPr lang="en-US" sz="1600" dirty="0">
                <a:latin typeface="Courier New" charset="0"/>
                <a:cs typeface="Arial" charset="0"/>
              </a:rPr>
              <a:t> </a:t>
            </a:r>
          </a:p>
          <a:p>
            <a:pPr lvl="1" eaLnBrk="1" hangingPunct="1">
              <a:lnSpc>
                <a:spcPct val="90000"/>
              </a:lnSpc>
              <a:buFontTx/>
              <a:buNone/>
              <a:tabLst>
                <a:tab pos="1485900" algn="l"/>
                <a:tab pos="3946525" algn="l"/>
              </a:tabLst>
            </a:pPr>
            <a:r>
              <a:rPr lang="en-US" sz="1600" dirty="0">
                <a:latin typeface="Courier New" charset="0"/>
                <a:cs typeface="Arial" charset="0"/>
              </a:rPr>
              <a:t>STMFD 	sp!, {r0­r12, </a:t>
            </a:r>
            <a:r>
              <a:rPr lang="en-US" sz="1600" dirty="0" err="1">
                <a:latin typeface="Courier New" charset="0"/>
                <a:cs typeface="Arial" charset="0"/>
              </a:rPr>
              <a:t>lr</a:t>
            </a:r>
            <a:r>
              <a:rPr lang="en-US" sz="1600" dirty="0">
                <a:latin typeface="Courier New" charset="0"/>
                <a:cs typeface="Arial" charset="0"/>
              </a:rPr>
              <a:t>} ; </a:t>
            </a:r>
            <a:r>
              <a:rPr lang="en-US" sz="1600" dirty="0">
                <a:solidFill>
                  <a:srgbClr val="CC3300"/>
                </a:solidFill>
                <a:latin typeface="Courier New" charset="0"/>
                <a:cs typeface="Arial" charset="0"/>
              </a:rPr>
              <a:t>store user's </a:t>
            </a:r>
            <a:r>
              <a:rPr lang="en-US" sz="1600" dirty="0" err="1">
                <a:solidFill>
                  <a:srgbClr val="CC3300"/>
                </a:solidFill>
                <a:latin typeface="Courier New" charset="0"/>
                <a:cs typeface="Arial" charset="0"/>
              </a:rPr>
              <a:t>gp</a:t>
            </a:r>
            <a:r>
              <a:rPr lang="en-US" sz="1600" dirty="0">
                <a:solidFill>
                  <a:srgbClr val="CC3300"/>
                </a:solidFill>
                <a:latin typeface="Courier New" charset="0"/>
                <a:cs typeface="Arial" charset="0"/>
              </a:rPr>
              <a:t> registers</a:t>
            </a:r>
            <a:endParaRPr lang="en-US" sz="1600" dirty="0">
              <a:latin typeface="Courier New" charset="0"/>
              <a:cs typeface="Arial" charset="0"/>
            </a:endParaRPr>
          </a:p>
          <a:p>
            <a:pPr lvl="1" eaLnBrk="1" hangingPunct="1">
              <a:lnSpc>
                <a:spcPct val="90000"/>
              </a:lnSpc>
              <a:buFontTx/>
              <a:buNone/>
              <a:tabLst>
                <a:tab pos="1485900" algn="l"/>
                <a:tab pos="3946525" algn="l"/>
              </a:tabLst>
            </a:pPr>
            <a:r>
              <a:rPr lang="en-US" sz="1600" b="1" dirty="0">
                <a:solidFill>
                  <a:srgbClr val="CC0000"/>
                </a:solidFill>
                <a:latin typeface="Courier New" charset="0"/>
                <a:cs typeface="Arial" charset="0"/>
              </a:rPr>
              <a:t>MRS 	r2, </a:t>
            </a:r>
            <a:r>
              <a:rPr lang="en-US" sz="1600" b="1" dirty="0" err="1">
                <a:solidFill>
                  <a:srgbClr val="CC0000"/>
                </a:solidFill>
                <a:latin typeface="Courier New" charset="0"/>
                <a:cs typeface="Arial" charset="0"/>
              </a:rPr>
              <a:t>spsr</a:t>
            </a:r>
            <a:r>
              <a:rPr lang="en-US" sz="1600" b="1" dirty="0">
                <a:solidFill>
                  <a:srgbClr val="CC0000"/>
                </a:solidFill>
                <a:latin typeface="Courier New" charset="0"/>
                <a:cs typeface="Arial" charset="0"/>
              </a:rPr>
              <a:t>	; get SPSR into </a:t>
            </a:r>
            <a:r>
              <a:rPr lang="en-US" sz="1600" b="1" dirty="0" err="1">
                <a:solidFill>
                  <a:srgbClr val="CC0000"/>
                </a:solidFill>
                <a:latin typeface="Courier New" charset="0"/>
                <a:cs typeface="Arial" charset="0"/>
              </a:rPr>
              <a:t>gp</a:t>
            </a:r>
            <a:r>
              <a:rPr lang="en-US" sz="1600" b="1" dirty="0">
                <a:solidFill>
                  <a:srgbClr val="CC0000"/>
                </a:solidFill>
                <a:latin typeface="Courier New" charset="0"/>
                <a:cs typeface="Arial" charset="0"/>
              </a:rPr>
              <a:t> registers</a:t>
            </a:r>
          </a:p>
          <a:p>
            <a:pPr lvl="1" eaLnBrk="1" hangingPunct="1">
              <a:lnSpc>
                <a:spcPct val="90000"/>
              </a:lnSpc>
              <a:buFontTx/>
              <a:buNone/>
              <a:tabLst>
                <a:tab pos="1485900" algn="l"/>
                <a:tab pos="3946525" algn="l"/>
              </a:tabLst>
            </a:pPr>
            <a:r>
              <a:rPr lang="en-US" sz="1600" b="1" dirty="0">
                <a:solidFill>
                  <a:srgbClr val="CC0000"/>
                </a:solidFill>
                <a:latin typeface="Courier New" charset="0"/>
                <a:cs typeface="Arial" charset="0"/>
              </a:rPr>
              <a:t>STR 	r2, [sp, #14*4] 	; store SPSR above </a:t>
            </a:r>
            <a:r>
              <a:rPr lang="en-US" sz="1600" b="1" dirty="0" err="1">
                <a:solidFill>
                  <a:srgbClr val="CC0000"/>
                </a:solidFill>
                <a:latin typeface="Courier New" charset="0"/>
                <a:cs typeface="Arial" charset="0"/>
              </a:rPr>
              <a:t>gp</a:t>
            </a:r>
            <a:r>
              <a:rPr lang="en-US" sz="1600" b="1" dirty="0">
                <a:solidFill>
                  <a:srgbClr val="CC0000"/>
                </a:solidFill>
                <a:latin typeface="Courier New" charset="0"/>
                <a:cs typeface="Arial" charset="0"/>
              </a:rPr>
              <a:t> registers</a:t>
            </a:r>
          </a:p>
          <a:p>
            <a:pPr lvl="1" eaLnBrk="1" hangingPunct="1">
              <a:lnSpc>
                <a:spcPct val="90000"/>
              </a:lnSpc>
              <a:buFontTx/>
              <a:buNone/>
              <a:tabLst>
                <a:tab pos="1485900" algn="l"/>
                <a:tab pos="3946525" algn="l"/>
              </a:tabLst>
            </a:pPr>
            <a:r>
              <a:rPr lang="en-US" sz="1600" dirty="0">
                <a:latin typeface="Courier New" charset="0"/>
                <a:cs typeface="Arial" charset="0"/>
              </a:rPr>
              <a:t>MOV 	r1, sp 	; </a:t>
            </a:r>
            <a:r>
              <a:rPr lang="en-US" sz="1600" dirty="0">
                <a:solidFill>
                  <a:srgbClr val="CC3300"/>
                </a:solidFill>
                <a:latin typeface="Courier New" charset="0"/>
                <a:cs typeface="Arial" charset="0"/>
              </a:rPr>
              <a:t>pointer to parameters on stack</a:t>
            </a:r>
            <a:r>
              <a:rPr lang="en-US" sz="1600" dirty="0">
                <a:latin typeface="Courier New" charset="0"/>
                <a:cs typeface="Arial" charset="0"/>
              </a:rPr>
              <a:t> </a:t>
            </a:r>
          </a:p>
          <a:p>
            <a:pPr lvl="1" eaLnBrk="1" hangingPunct="1">
              <a:lnSpc>
                <a:spcPct val="90000"/>
              </a:lnSpc>
              <a:buFontTx/>
              <a:buNone/>
              <a:tabLst>
                <a:tab pos="1485900" algn="l"/>
                <a:tab pos="3946525" algn="l"/>
              </a:tabLst>
            </a:pPr>
            <a:r>
              <a:rPr lang="en-US" sz="1600" dirty="0">
                <a:latin typeface="Courier New" charset="0"/>
                <a:cs typeface="Arial" charset="0"/>
              </a:rPr>
              <a:t>LDR 	r0, [</a:t>
            </a:r>
            <a:r>
              <a:rPr lang="en-US" sz="1600" dirty="0" err="1">
                <a:latin typeface="Courier New" charset="0"/>
                <a:cs typeface="Arial" charset="0"/>
              </a:rPr>
              <a:t>lr</a:t>
            </a:r>
            <a:r>
              <a:rPr lang="en-US" sz="1600" dirty="0">
                <a:latin typeface="Courier New" charset="0"/>
                <a:cs typeface="Arial" charset="0"/>
              </a:rPr>
              <a:t>, #­4] 	; </a:t>
            </a:r>
            <a:r>
              <a:rPr lang="en-US" sz="1600" dirty="0">
                <a:solidFill>
                  <a:srgbClr val="CC3300"/>
                </a:solidFill>
                <a:latin typeface="Courier New" charset="0"/>
                <a:cs typeface="Arial" charset="0"/>
              </a:rPr>
              <a:t>extract the SWI number</a:t>
            </a:r>
            <a:r>
              <a:rPr lang="en-US" sz="1600" dirty="0">
                <a:latin typeface="Courier New" charset="0"/>
                <a:cs typeface="Arial" charset="0"/>
              </a:rPr>
              <a:t> </a:t>
            </a:r>
          </a:p>
          <a:p>
            <a:pPr lvl="1" eaLnBrk="1" hangingPunct="1">
              <a:lnSpc>
                <a:spcPct val="90000"/>
              </a:lnSpc>
              <a:buFontTx/>
              <a:buNone/>
              <a:tabLst>
                <a:tab pos="1485900" algn="l"/>
                <a:tab pos="3946525" algn="l"/>
              </a:tabLst>
            </a:pPr>
            <a:r>
              <a:rPr lang="en-US" sz="1600" dirty="0">
                <a:latin typeface="Courier New" charset="0"/>
                <a:cs typeface="Arial" charset="0"/>
              </a:rPr>
              <a:t>BIC 	r0,r0,#0xff000000 ; </a:t>
            </a:r>
            <a:r>
              <a:rPr lang="en-US" sz="1600" dirty="0">
                <a:solidFill>
                  <a:srgbClr val="CC3300"/>
                </a:solidFill>
                <a:latin typeface="Courier New" charset="0"/>
                <a:cs typeface="Arial" charset="0"/>
              </a:rPr>
              <a:t>get SWI # by bit-masking</a:t>
            </a:r>
            <a:endParaRPr lang="en-US" sz="1600" dirty="0">
              <a:latin typeface="Courier New" charset="0"/>
              <a:cs typeface="Arial" charset="0"/>
            </a:endParaRPr>
          </a:p>
          <a:p>
            <a:pPr lvl="1" eaLnBrk="1" hangingPunct="1">
              <a:lnSpc>
                <a:spcPct val="90000"/>
              </a:lnSpc>
              <a:buFontTx/>
              <a:buNone/>
              <a:tabLst>
                <a:tab pos="1485900" algn="l"/>
                <a:tab pos="3946525" algn="l"/>
              </a:tabLst>
            </a:pPr>
            <a:r>
              <a:rPr lang="en-US" sz="1600" dirty="0">
                <a:latin typeface="Courier New" charset="0"/>
                <a:cs typeface="Arial" charset="0"/>
              </a:rPr>
              <a:t>BL 	</a:t>
            </a:r>
            <a:r>
              <a:rPr lang="en-US" sz="1600" dirty="0" err="1">
                <a:latin typeface="Courier New" charset="0"/>
                <a:cs typeface="Arial" charset="0"/>
              </a:rPr>
              <a:t>C_SWI_Handler</a:t>
            </a:r>
            <a:r>
              <a:rPr lang="en-US" sz="1600" dirty="0">
                <a:latin typeface="Courier New" charset="0"/>
                <a:cs typeface="Arial" charset="0"/>
              </a:rPr>
              <a:t> 	; </a:t>
            </a:r>
            <a:r>
              <a:rPr lang="en-US" sz="1600" dirty="0" err="1">
                <a:solidFill>
                  <a:srgbClr val="CC3300"/>
                </a:solidFill>
                <a:latin typeface="Courier New" charset="0"/>
                <a:cs typeface="Arial" charset="0"/>
              </a:rPr>
              <a:t>goto</a:t>
            </a:r>
            <a:r>
              <a:rPr lang="en-US" sz="1600" dirty="0">
                <a:solidFill>
                  <a:srgbClr val="CC3300"/>
                </a:solidFill>
                <a:latin typeface="Courier New" charset="0"/>
                <a:cs typeface="Arial" charset="0"/>
              </a:rPr>
              <a:t> handler (see </a:t>
            </a:r>
            <a:r>
              <a:rPr lang="en-US" sz="1600" dirty="0" err="1">
                <a:solidFill>
                  <a:srgbClr val="CC3300"/>
                </a:solidFill>
                <a:latin typeface="Courier New" charset="0"/>
                <a:cs typeface="Arial" charset="0"/>
              </a:rPr>
              <a:t>prev</a:t>
            </a:r>
            <a:r>
              <a:rPr lang="en-US" sz="1600" dirty="0">
                <a:solidFill>
                  <a:srgbClr val="CC3300"/>
                </a:solidFill>
                <a:latin typeface="Courier New" charset="0"/>
                <a:cs typeface="Arial" charset="0"/>
              </a:rPr>
              <a:t> lecture) </a:t>
            </a:r>
            <a:r>
              <a:rPr lang="en-US" sz="1600" dirty="0">
                <a:latin typeface="Courier New" charset="0"/>
                <a:cs typeface="Arial" charset="0"/>
              </a:rPr>
              <a:t> </a:t>
            </a:r>
          </a:p>
          <a:p>
            <a:pPr lvl="1" eaLnBrk="1" hangingPunct="1">
              <a:lnSpc>
                <a:spcPct val="90000"/>
              </a:lnSpc>
              <a:buFontTx/>
              <a:buNone/>
              <a:tabLst>
                <a:tab pos="1485900" algn="l"/>
                <a:tab pos="3946525" algn="l"/>
              </a:tabLst>
            </a:pPr>
            <a:r>
              <a:rPr lang="en-US" sz="1600" b="1" dirty="0">
                <a:solidFill>
                  <a:srgbClr val="CC0000"/>
                </a:solidFill>
                <a:latin typeface="Courier New" charset="0"/>
                <a:cs typeface="Arial" charset="0"/>
              </a:rPr>
              <a:t>LDR 	r2, [sp, #14*4] 	; restore SPSR (NOT </a:t>
            </a:r>
            <a:r>
              <a:rPr lang="ja-JP" altLang="en-US" sz="1600" b="1" dirty="0">
                <a:solidFill>
                  <a:srgbClr val="CC0000"/>
                </a:solidFill>
                <a:latin typeface="Courier New" charset="0"/>
                <a:cs typeface="Arial" charset="0"/>
              </a:rPr>
              <a:t>“</a:t>
            </a:r>
            <a:r>
              <a:rPr lang="en-US" altLang="ja-JP" sz="1600" b="1" dirty="0">
                <a:solidFill>
                  <a:srgbClr val="CC0000"/>
                </a:solidFill>
                <a:latin typeface="Courier New" charset="0"/>
                <a:cs typeface="Arial" charset="0"/>
              </a:rPr>
              <a:t>sp!</a:t>
            </a:r>
            <a:r>
              <a:rPr lang="ja-JP" altLang="en-US" sz="1600" b="1" dirty="0">
                <a:solidFill>
                  <a:srgbClr val="CC0000"/>
                </a:solidFill>
                <a:latin typeface="Courier New" charset="0"/>
                <a:cs typeface="Arial" charset="0"/>
              </a:rPr>
              <a:t>”</a:t>
            </a:r>
            <a:r>
              <a:rPr lang="en-US" altLang="ja-JP" sz="1600" b="1" dirty="0">
                <a:solidFill>
                  <a:srgbClr val="CC0000"/>
                </a:solidFill>
                <a:latin typeface="Courier New" charset="0"/>
                <a:cs typeface="Arial" charset="0"/>
              </a:rPr>
              <a:t>)</a:t>
            </a:r>
          </a:p>
          <a:p>
            <a:pPr lvl="1" eaLnBrk="1" hangingPunct="1">
              <a:lnSpc>
                <a:spcPct val="90000"/>
              </a:lnSpc>
              <a:buFontTx/>
              <a:buNone/>
              <a:tabLst>
                <a:tab pos="1485900" algn="l"/>
                <a:tab pos="3946525" algn="l"/>
              </a:tabLst>
            </a:pPr>
            <a:r>
              <a:rPr lang="en-US" sz="1600" b="1" dirty="0">
                <a:solidFill>
                  <a:srgbClr val="CC0000"/>
                </a:solidFill>
                <a:latin typeface="Courier New" charset="0"/>
                <a:cs typeface="Arial" charset="0"/>
              </a:rPr>
              <a:t>MSR 	</a:t>
            </a:r>
            <a:r>
              <a:rPr lang="en-US" sz="1600" b="1" dirty="0" err="1">
                <a:solidFill>
                  <a:srgbClr val="CC0000"/>
                </a:solidFill>
                <a:latin typeface="Courier New" charset="0"/>
                <a:cs typeface="Arial" charset="0"/>
              </a:rPr>
              <a:t>spsr</a:t>
            </a:r>
            <a:r>
              <a:rPr lang="en-US" sz="1600" b="1" dirty="0">
                <a:solidFill>
                  <a:srgbClr val="CC0000"/>
                </a:solidFill>
                <a:latin typeface="Courier New" charset="0"/>
                <a:cs typeface="Arial" charset="0"/>
              </a:rPr>
              <a:t>, r2     	; restore SPSR from r2</a:t>
            </a:r>
            <a:r>
              <a:rPr lang="en-US" sz="1600" dirty="0">
                <a:solidFill>
                  <a:srgbClr val="CC0000"/>
                </a:solidFill>
                <a:latin typeface="Courier New" charset="0"/>
                <a:cs typeface="Arial" charset="0"/>
              </a:rPr>
              <a:t> </a:t>
            </a:r>
          </a:p>
          <a:p>
            <a:pPr lvl="1" eaLnBrk="1" hangingPunct="1">
              <a:lnSpc>
                <a:spcPct val="90000"/>
              </a:lnSpc>
              <a:buFontTx/>
              <a:buNone/>
              <a:tabLst>
                <a:tab pos="1485900" algn="l"/>
                <a:tab pos="3946525" algn="l"/>
              </a:tabLst>
            </a:pPr>
            <a:r>
              <a:rPr lang="en-US" sz="1600" dirty="0">
                <a:latin typeface="Courier New" charset="0"/>
                <a:cs typeface="Arial" charset="0"/>
              </a:rPr>
              <a:t>LDMFD 	sp!, {r0­r12, </a:t>
            </a:r>
            <a:r>
              <a:rPr lang="en-US" sz="1600" dirty="0" err="1">
                <a:latin typeface="Courier New" charset="0"/>
                <a:cs typeface="Arial" charset="0"/>
              </a:rPr>
              <a:t>lr</a:t>
            </a:r>
            <a:r>
              <a:rPr lang="en-US" sz="1600" dirty="0">
                <a:latin typeface="Courier New" charset="0"/>
                <a:cs typeface="Arial" charset="0"/>
              </a:rPr>
              <a:t>} ; </a:t>
            </a:r>
            <a:r>
              <a:rPr lang="en-US" sz="1600" dirty="0" err="1">
                <a:solidFill>
                  <a:srgbClr val="CC3300"/>
                </a:solidFill>
                <a:latin typeface="Courier New" charset="0"/>
                <a:cs typeface="Arial" charset="0"/>
              </a:rPr>
              <a:t>unstack</a:t>
            </a:r>
            <a:r>
              <a:rPr lang="en-US" sz="1600" dirty="0">
                <a:solidFill>
                  <a:srgbClr val="CC3300"/>
                </a:solidFill>
                <a:latin typeface="Courier New" charset="0"/>
                <a:cs typeface="Arial" charset="0"/>
              </a:rPr>
              <a:t> user's registers</a:t>
            </a:r>
            <a:r>
              <a:rPr lang="en-US" sz="1600" dirty="0">
                <a:latin typeface="Courier New" charset="0"/>
                <a:cs typeface="Arial" charset="0"/>
              </a:rPr>
              <a:t> </a:t>
            </a:r>
          </a:p>
          <a:p>
            <a:pPr lvl="1" eaLnBrk="1" hangingPunct="1">
              <a:lnSpc>
                <a:spcPct val="90000"/>
              </a:lnSpc>
              <a:buFontTx/>
              <a:buNone/>
              <a:tabLst>
                <a:tab pos="1485900" algn="l"/>
                <a:tab pos="3946525" algn="l"/>
              </a:tabLst>
            </a:pPr>
            <a:r>
              <a:rPr lang="en-US" sz="1600" b="1" dirty="0">
                <a:solidFill>
                  <a:srgbClr val="CC0000"/>
                </a:solidFill>
                <a:latin typeface="Courier New" charset="0"/>
                <a:cs typeface="Arial" charset="0"/>
              </a:rPr>
              <a:t>ADD 	sp, sp, #4        ; remove space used to store SPSR</a:t>
            </a:r>
            <a:r>
              <a:rPr lang="en-US" sz="1600" dirty="0">
                <a:solidFill>
                  <a:srgbClr val="CC0000"/>
                </a:solidFill>
                <a:latin typeface="Courier New" charset="0"/>
                <a:cs typeface="Arial" charset="0"/>
              </a:rPr>
              <a:t> </a:t>
            </a:r>
          </a:p>
          <a:p>
            <a:pPr lvl="1" eaLnBrk="1" hangingPunct="1">
              <a:lnSpc>
                <a:spcPct val="90000"/>
              </a:lnSpc>
              <a:buFontTx/>
              <a:buNone/>
              <a:tabLst>
                <a:tab pos="1485900" algn="l"/>
                <a:tab pos="3946525" algn="l"/>
              </a:tabLst>
            </a:pPr>
            <a:r>
              <a:rPr lang="en-US" sz="1600" dirty="0">
                <a:latin typeface="Courier New" charset="0"/>
                <a:cs typeface="Arial" charset="0"/>
              </a:rPr>
              <a:t>MOVS 	pc, </a:t>
            </a:r>
            <a:r>
              <a:rPr lang="en-US" sz="1600" dirty="0" err="1">
                <a:latin typeface="Courier New" charset="0"/>
                <a:cs typeface="Arial" charset="0"/>
              </a:rPr>
              <a:t>lr</a:t>
            </a:r>
            <a:r>
              <a:rPr lang="en-US" sz="1600" dirty="0">
                <a:latin typeface="Courier New" charset="0"/>
                <a:cs typeface="Arial" charset="0"/>
              </a:rPr>
              <a:t> 	; </a:t>
            </a:r>
            <a:r>
              <a:rPr lang="en-US" sz="1600" dirty="0">
                <a:solidFill>
                  <a:srgbClr val="CC3300"/>
                </a:solidFill>
                <a:latin typeface="Courier New" charset="0"/>
                <a:cs typeface="Arial" charset="0"/>
              </a:rPr>
              <a:t>return from handler</a:t>
            </a:r>
          </a:p>
        </p:txBody>
      </p:sp>
      <p:sp>
        <p:nvSpPr>
          <p:cNvPr id="5" name="Slide Number Placeholder 3"/>
          <p:cNvSpPr>
            <a:spLocks noGrp="1"/>
          </p:cNvSpPr>
          <p:nvPr>
            <p:ph type="sldNum" sz="quarter" idx="4294967295"/>
          </p:nvPr>
        </p:nvSpPr>
        <p:spPr>
          <a:xfrm>
            <a:off x="8398933" y="1172856"/>
            <a:ext cx="696155" cy="365125"/>
          </a:xfrm>
          <a:prstGeom prst="rect">
            <a:avLst/>
          </a:prstGeom>
        </p:spPr>
        <p:txBody>
          <a:bodyPr/>
          <a:lstStyle/>
          <a:p>
            <a:fld id="{57AF16DE-A0D5-4438-950F-5B1E159C2C28}" type="slidenum">
              <a:rPr lang="en-US" smtClean="0"/>
              <a:pPr/>
              <a:t>43</a:t>
            </a:fld>
            <a:endParaRPr lang="en-US" dirty="0"/>
          </a:p>
        </p:txBody>
      </p:sp>
      <p:sp>
        <p:nvSpPr>
          <p:cNvPr id="86019" name="Text Box 4"/>
          <p:cNvSpPr txBox="1">
            <a:spLocks noChangeArrowheads="1"/>
          </p:cNvSpPr>
          <p:nvPr/>
        </p:nvSpPr>
        <p:spPr bwMode="auto">
          <a:xfrm>
            <a:off x="5567098" y="6583363"/>
            <a:ext cx="33607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spcBef>
                <a:spcPct val="0"/>
              </a:spcBef>
              <a:buClrTx/>
              <a:buSzTx/>
              <a:buFontTx/>
              <a:buNone/>
            </a:pPr>
            <a:r>
              <a:rPr lang="en-US" sz="1200" dirty="0">
                <a:solidFill>
                  <a:srgbClr val="808080"/>
                </a:solidFill>
                <a:latin typeface="Comic Sans MS" charset="0"/>
                <a:cs typeface="Arial" charset="0"/>
              </a:rPr>
              <a:t>Source :</a:t>
            </a:r>
            <a:r>
              <a:rPr lang="en-US" sz="1200" dirty="0">
                <a:solidFill>
                  <a:srgbClr val="000000"/>
                </a:solidFill>
                <a:latin typeface="Comic Sans MS" charset="0"/>
                <a:cs typeface="Arial" charset="0"/>
              </a:rPr>
              <a:t> </a:t>
            </a:r>
            <a:r>
              <a:rPr lang="en-US" sz="1200" i="1" dirty="0">
                <a:solidFill>
                  <a:srgbClr val="808080"/>
                </a:solidFill>
                <a:latin typeface="Comic Sans MS" charset="0"/>
                <a:cs typeface="Arial" charset="0"/>
              </a:rPr>
              <a:t>Jumpstart Programming Techniques</a:t>
            </a:r>
          </a:p>
        </p:txBody>
      </p:sp>
    </p:spTree>
    <p:extLst>
      <p:ext uri="{BB962C8B-B14F-4D97-AF65-F5344CB8AC3E}">
        <p14:creationId xmlns:p14="http://schemas.microsoft.com/office/powerpoint/2010/main" val="88383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Syscalls</a:t>
            </a:r>
            <a:r>
              <a:rPr lang="en-US" dirty="0" smtClean="0"/>
              <a:t> and ABI</a:t>
            </a:r>
            <a:endParaRPr lang="en-US" dirty="0"/>
          </a:p>
        </p:txBody>
      </p:sp>
      <p:sp>
        <p:nvSpPr>
          <p:cNvPr id="3" name="Content Placeholder 2"/>
          <p:cNvSpPr>
            <a:spLocks noGrp="1"/>
          </p:cNvSpPr>
          <p:nvPr>
            <p:ph idx="1"/>
          </p:nvPr>
        </p:nvSpPr>
        <p:spPr/>
        <p:txBody>
          <a:bodyPr/>
          <a:lstStyle/>
          <a:p>
            <a:r>
              <a:rPr lang="en-US" dirty="0" smtClean="0"/>
              <a:t>User applications make </a:t>
            </a:r>
            <a:r>
              <a:rPr lang="en-US" dirty="0" err="1" smtClean="0"/>
              <a:t>syscalls</a:t>
            </a:r>
            <a:r>
              <a:rPr lang="en-US" dirty="0" smtClean="0"/>
              <a:t> by following a OS-specific convention called application binary interface (ABI)</a:t>
            </a:r>
          </a:p>
          <a:p>
            <a:pPr lvl="1"/>
            <a:r>
              <a:rPr lang="en-US" dirty="0" smtClean="0"/>
              <a:t>ARM Linux supports two ABIs – OABI and EABI</a:t>
            </a:r>
          </a:p>
          <a:p>
            <a:pPr lvl="1"/>
            <a:endParaRPr lang="en-US" dirty="0" smtClean="0"/>
          </a:p>
          <a:p>
            <a:r>
              <a:rPr lang="en-US" dirty="0" smtClean="0"/>
              <a:t>ABI specifies what registers are used for passing parameters and return values</a:t>
            </a:r>
          </a:p>
          <a:p>
            <a:endParaRPr lang="en-US" dirty="0" smtClean="0"/>
          </a:p>
          <a:p>
            <a:r>
              <a:rPr lang="en-US" dirty="0" smtClean="0"/>
              <a:t>Compilers generate code according to the ABI in use</a:t>
            </a:r>
          </a:p>
          <a:p>
            <a:pPr lvl="1"/>
            <a:r>
              <a:rPr lang="en-US" dirty="0" smtClean="0"/>
              <a:t>For code written in assembly, you will need to follow the same convention</a:t>
            </a:r>
            <a:endParaRPr lang="en-US" dirty="0"/>
          </a:p>
        </p:txBody>
      </p:sp>
      <p:sp>
        <p:nvSpPr>
          <p:cNvPr id="4" name="Slide Number Placeholder 3"/>
          <p:cNvSpPr>
            <a:spLocks noGrp="1"/>
          </p:cNvSpPr>
          <p:nvPr>
            <p:ph type="sldNum" sz="quarter" idx="4294967295"/>
          </p:nvPr>
        </p:nvSpPr>
        <p:spPr>
          <a:xfrm>
            <a:off x="8398933" y="1172856"/>
            <a:ext cx="696155" cy="365125"/>
          </a:xfrm>
          <a:prstGeom prst="rect">
            <a:avLst/>
          </a:prstGeom>
        </p:spPr>
        <p:txBody>
          <a:bodyPr/>
          <a:lstStyle/>
          <a:p>
            <a:fld id="{57AF16DE-A0D5-4438-950F-5B1E159C2C28}" type="slidenum">
              <a:rPr lang="en-US" smtClean="0"/>
              <a:pPr/>
              <a:t>44</a:t>
            </a:fld>
            <a:endParaRPr lang="en-US" dirty="0"/>
          </a:p>
        </p:txBody>
      </p:sp>
    </p:spTree>
    <p:extLst>
      <p:ext uri="{BB962C8B-B14F-4D97-AF65-F5344CB8AC3E}">
        <p14:creationId xmlns:p14="http://schemas.microsoft.com/office/powerpoint/2010/main" val="3428021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Binary Interface		</a:t>
            </a:r>
            <a:endParaRPr lang="en-US" dirty="0"/>
          </a:p>
        </p:txBody>
      </p:sp>
      <p:sp>
        <p:nvSpPr>
          <p:cNvPr id="3" name="Content Placeholder 2"/>
          <p:cNvSpPr>
            <a:spLocks noGrp="1"/>
          </p:cNvSpPr>
          <p:nvPr>
            <p:ph idx="1"/>
          </p:nvPr>
        </p:nvSpPr>
        <p:spPr/>
        <p:txBody>
          <a:bodyPr/>
          <a:lstStyle/>
          <a:p>
            <a:r>
              <a:rPr lang="en-US" dirty="0" smtClean="0"/>
              <a:t>ABIs are similar to ATPCS </a:t>
            </a:r>
          </a:p>
          <a:p>
            <a:pPr lvl="1"/>
            <a:r>
              <a:rPr lang="en-US" dirty="0" smtClean="0"/>
              <a:t>Except all registers, besides r0,  are preserved across a </a:t>
            </a:r>
            <a:r>
              <a:rPr lang="en-US" dirty="0" err="1" smtClean="0"/>
              <a:t>syscall</a:t>
            </a:r>
            <a:endParaRPr lang="en-US" dirty="0" smtClean="0"/>
          </a:p>
          <a:p>
            <a:pPr marL="0" inden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585821964"/>
              </p:ext>
            </p:extLst>
          </p:nvPr>
        </p:nvGraphicFramePr>
        <p:xfrm>
          <a:off x="1448857" y="2448420"/>
          <a:ext cx="6096000" cy="29667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Argument #</a:t>
                      </a:r>
                      <a:endParaRPr lang="en-US" dirty="0"/>
                    </a:p>
                  </a:txBody>
                  <a:tcPr/>
                </a:tc>
                <a:tc>
                  <a:txBody>
                    <a:bodyPr/>
                    <a:lstStyle/>
                    <a:p>
                      <a:r>
                        <a:rPr lang="en-US" dirty="0" smtClean="0"/>
                        <a:t>OABI Register</a:t>
                      </a:r>
                      <a:endParaRPr lang="en-US" dirty="0"/>
                    </a:p>
                  </a:txBody>
                  <a:tcPr/>
                </a:tc>
                <a:tc>
                  <a:txBody>
                    <a:bodyPr/>
                    <a:lstStyle/>
                    <a:p>
                      <a:r>
                        <a:rPr lang="en-US" dirty="0" smtClean="0"/>
                        <a:t>APCS</a:t>
                      </a:r>
                      <a:r>
                        <a:rPr lang="en-US" baseline="0" dirty="0" smtClean="0"/>
                        <a:t> Registers</a:t>
                      </a:r>
                      <a:endParaRPr lang="en-US" dirty="0"/>
                    </a:p>
                  </a:txBody>
                  <a:tcPr/>
                </a:tc>
              </a:tr>
              <a:tr h="370840">
                <a:tc>
                  <a:txBody>
                    <a:bodyPr/>
                    <a:lstStyle/>
                    <a:p>
                      <a:r>
                        <a:rPr lang="en-US" dirty="0" smtClean="0"/>
                        <a:t>1</a:t>
                      </a:r>
                    </a:p>
                  </a:txBody>
                  <a:tcPr/>
                </a:tc>
                <a:tc>
                  <a:txBody>
                    <a:bodyPr/>
                    <a:lstStyle/>
                    <a:p>
                      <a:r>
                        <a:rPr lang="en-US" dirty="0" smtClean="0"/>
                        <a:t>r0</a:t>
                      </a:r>
                      <a:endParaRPr lang="en-US" dirty="0"/>
                    </a:p>
                  </a:txBody>
                  <a:tcPr/>
                </a:tc>
                <a:tc>
                  <a:txBody>
                    <a:bodyPr/>
                    <a:lstStyle/>
                    <a:p>
                      <a:r>
                        <a:rPr lang="en-US" dirty="0" smtClean="0"/>
                        <a:t>r0</a:t>
                      </a:r>
                      <a:endParaRPr lang="en-US" dirty="0"/>
                    </a:p>
                  </a:txBody>
                  <a:tcPr/>
                </a:tc>
              </a:tr>
              <a:tr h="370840">
                <a:tc>
                  <a:txBody>
                    <a:bodyPr/>
                    <a:lstStyle/>
                    <a:p>
                      <a:r>
                        <a:rPr lang="en-US" dirty="0" smtClean="0"/>
                        <a:t>2</a:t>
                      </a:r>
                      <a:endParaRPr lang="en-US" dirty="0"/>
                    </a:p>
                  </a:txBody>
                  <a:tcPr/>
                </a:tc>
                <a:tc>
                  <a:txBody>
                    <a:bodyPr/>
                    <a:lstStyle/>
                    <a:p>
                      <a:r>
                        <a:rPr lang="en-US" dirty="0" smtClean="0"/>
                        <a:t>r1</a:t>
                      </a:r>
                      <a:endParaRPr lang="en-US" dirty="0"/>
                    </a:p>
                  </a:txBody>
                  <a:tcPr/>
                </a:tc>
                <a:tc>
                  <a:txBody>
                    <a:bodyPr/>
                    <a:lstStyle/>
                    <a:p>
                      <a:r>
                        <a:rPr lang="en-US" dirty="0" smtClean="0"/>
                        <a:t>r1</a:t>
                      </a:r>
                      <a:endParaRPr lang="en-US" dirty="0"/>
                    </a:p>
                  </a:txBody>
                  <a:tcPr/>
                </a:tc>
              </a:tr>
              <a:tr h="370840">
                <a:tc>
                  <a:txBody>
                    <a:bodyPr/>
                    <a:lstStyle/>
                    <a:p>
                      <a:r>
                        <a:rPr lang="en-US" dirty="0" smtClean="0"/>
                        <a:t>3</a:t>
                      </a:r>
                      <a:endParaRPr lang="en-US" dirty="0"/>
                    </a:p>
                  </a:txBody>
                  <a:tcPr/>
                </a:tc>
                <a:tc>
                  <a:txBody>
                    <a:bodyPr/>
                    <a:lstStyle/>
                    <a:p>
                      <a:r>
                        <a:rPr lang="en-US" dirty="0" smtClean="0"/>
                        <a:t>r2</a:t>
                      </a:r>
                      <a:endParaRPr lang="en-US" dirty="0"/>
                    </a:p>
                  </a:txBody>
                  <a:tcPr/>
                </a:tc>
                <a:tc>
                  <a:txBody>
                    <a:bodyPr/>
                    <a:lstStyle/>
                    <a:p>
                      <a:r>
                        <a:rPr lang="en-US" dirty="0" smtClean="0"/>
                        <a:t>r2</a:t>
                      </a:r>
                      <a:endParaRPr lang="en-US" dirty="0"/>
                    </a:p>
                  </a:txBody>
                  <a:tcPr/>
                </a:tc>
              </a:tr>
              <a:tr h="370840">
                <a:tc>
                  <a:txBody>
                    <a:bodyPr/>
                    <a:lstStyle/>
                    <a:p>
                      <a:r>
                        <a:rPr lang="en-US" dirty="0" smtClean="0"/>
                        <a:t>4</a:t>
                      </a:r>
                      <a:endParaRPr lang="en-US" dirty="0"/>
                    </a:p>
                  </a:txBody>
                  <a:tcPr/>
                </a:tc>
                <a:tc>
                  <a:txBody>
                    <a:bodyPr/>
                    <a:lstStyle/>
                    <a:p>
                      <a:r>
                        <a:rPr lang="en-US" dirty="0" smtClean="0"/>
                        <a:t>r3</a:t>
                      </a:r>
                      <a:endParaRPr lang="en-US" dirty="0"/>
                    </a:p>
                  </a:txBody>
                  <a:tcPr/>
                </a:tc>
                <a:tc>
                  <a:txBody>
                    <a:bodyPr/>
                    <a:lstStyle/>
                    <a:p>
                      <a:r>
                        <a:rPr lang="en-US" dirty="0" smtClean="0"/>
                        <a:t>r3</a:t>
                      </a:r>
                      <a:endParaRPr lang="en-US" dirty="0"/>
                    </a:p>
                  </a:txBody>
                  <a:tcPr/>
                </a:tc>
              </a:tr>
              <a:tr h="370840">
                <a:tc>
                  <a:txBody>
                    <a:bodyPr/>
                    <a:lstStyle/>
                    <a:p>
                      <a:r>
                        <a:rPr lang="en-US" dirty="0" smtClean="0"/>
                        <a:t>5</a:t>
                      </a:r>
                      <a:endParaRPr lang="en-US" dirty="0"/>
                    </a:p>
                  </a:txBody>
                  <a:tcPr/>
                </a:tc>
                <a:tc>
                  <a:txBody>
                    <a:bodyPr/>
                    <a:lstStyle/>
                    <a:p>
                      <a:r>
                        <a:rPr lang="en-US" dirty="0" smtClean="0"/>
                        <a:t>r4</a:t>
                      </a:r>
                      <a:endParaRPr lang="en-US" dirty="0"/>
                    </a:p>
                  </a:txBody>
                  <a:tcPr/>
                </a:tc>
                <a:tc>
                  <a:txBody>
                    <a:bodyPr/>
                    <a:lstStyle/>
                    <a:p>
                      <a:r>
                        <a:rPr lang="en-US" dirty="0" smtClean="0"/>
                        <a:t>[</a:t>
                      </a:r>
                      <a:r>
                        <a:rPr lang="en-US" dirty="0" err="1" smtClean="0"/>
                        <a:t>sp</a:t>
                      </a:r>
                      <a:r>
                        <a:rPr lang="en-US" dirty="0" smtClean="0"/>
                        <a:t>]</a:t>
                      </a:r>
                      <a:endParaRPr lang="en-US" dirty="0"/>
                    </a:p>
                  </a:txBody>
                  <a:tcPr/>
                </a:tc>
              </a:tr>
              <a:tr h="370840">
                <a:tc>
                  <a:txBody>
                    <a:bodyPr/>
                    <a:lstStyle/>
                    <a:p>
                      <a:r>
                        <a:rPr lang="en-US" dirty="0" smtClean="0"/>
                        <a:t>6</a:t>
                      </a:r>
                      <a:endParaRPr lang="en-US" dirty="0"/>
                    </a:p>
                  </a:txBody>
                  <a:tcPr/>
                </a:tc>
                <a:tc>
                  <a:txBody>
                    <a:bodyPr/>
                    <a:lstStyle/>
                    <a:p>
                      <a:r>
                        <a:rPr lang="en-US" dirty="0" smtClean="0"/>
                        <a:t>r5</a:t>
                      </a:r>
                      <a:endParaRPr lang="en-US" dirty="0"/>
                    </a:p>
                  </a:txBody>
                  <a:tcPr/>
                </a:tc>
                <a:tc>
                  <a:txBody>
                    <a:bodyPr/>
                    <a:lstStyle/>
                    <a:p>
                      <a:r>
                        <a:rPr lang="en-US" dirty="0" smtClean="0"/>
                        <a:t>[sp+4]</a:t>
                      </a:r>
                      <a:endParaRPr lang="en-US" dirty="0"/>
                    </a:p>
                  </a:txBody>
                  <a:tcPr/>
                </a:tc>
              </a:tr>
              <a:tr h="370840">
                <a:tc>
                  <a:txBody>
                    <a:bodyPr/>
                    <a:lstStyle/>
                    <a:p>
                      <a:r>
                        <a:rPr lang="en-US" dirty="0" smtClean="0"/>
                        <a:t>7</a:t>
                      </a:r>
                      <a:endParaRPr lang="en-US" dirty="0"/>
                    </a:p>
                  </a:txBody>
                  <a:tcPr/>
                </a:tc>
                <a:tc>
                  <a:txBody>
                    <a:bodyPr/>
                    <a:lstStyle/>
                    <a:p>
                      <a:r>
                        <a:rPr lang="en-US" dirty="0" smtClean="0"/>
                        <a:t>r6</a:t>
                      </a:r>
                      <a:endParaRPr lang="en-US" dirty="0"/>
                    </a:p>
                  </a:txBody>
                  <a:tcPr/>
                </a:tc>
                <a:tc>
                  <a:txBody>
                    <a:bodyPr/>
                    <a:lstStyle/>
                    <a:p>
                      <a:r>
                        <a:rPr lang="en-US" dirty="0" smtClean="0"/>
                        <a:t>[sp+8]</a:t>
                      </a:r>
                      <a:endParaRPr lang="en-US" dirty="0"/>
                    </a:p>
                  </a:txBody>
                  <a:tcPr/>
                </a:tc>
              </a:tr>
            </a:tbl>
          </a:graphicData>
        </a:graphic>
      </p:graphicFrame>
    </p:spTree>
    <p:extLst>
      <p:ext uri="{BB962C8B-B14F-4D97-AF65-F5344CB8AC3E}">
        <p14:creationId xmlns:p14="http://schemas.microsoft.com/office/powerpoint/2010/main" val="269727414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Library Functions</a:t>
            </a:r>
            <a:endParaRPr lang="en-US" dirty="0"/>
          </a:p>
        </p:txBody>
      </p:sp>
      <p:sp>
        <p:nvSpPr>
          <p:cNvPr id="3" name="Content Placeholder 2"/>
          <p:cNvSpPr>
            <a:spLocks noGrp="1"/>
          </p:cNvSpPr>
          <p:nvPr>
            <p:ph idx="1"/>
          </p:nvPr>
        </p:nvSpPr>
        <p:spPr/>
        <p:txBody>
          <a:bodyPr/>
          <a:lstStyle/>
          <a:p>
            <a:r>
              <a:rPr lang="en-US" dirty="0" smtClean="0"/>
              <a:t>Application programs link to </a:t>
            </a:r>
            <a:r>
              <a:rPr lang="en-US" b="1" dirty="0" smtClean="0"/>
              <a:t>functions </a:t>
            </a:r>
            <a:r>
              <a:rPr lang="en-US" dirty="0" smtClean="0"/>
              <a:t>defined in the libraries</a:t>
            </a:r>
          </a:p>
          <a:p>
            <a:endParaRPr lang="en-US" dirty="0" smtClean="0"/>
          </a:p>
          <a:p>
            <a:r>
              <a:rPr lang="en-US" dirty="0" smtClean="0"/>
              <a:t>These library provided functions are wrappers that </a:t>
            </a:r>
          </a:p>
          <a:p>
            <a:pPr lvl="1"/>
            <a:r>
              <a:rPr lang="en-US" dirty="0" smtClean="0"/>
              <a:t>Perform error checking</a:t>
            </a:r>
          </a:p>
          <a:p>
            <a:pPr lvl="1"/>
            <a:r>
              <a:rPr lang="en-US" dirty="0" smtClean="0"/>
              <a:t>Convert APCS to ABI</a:t>
            </a:r>
          </a:p>
          <a:p>
            <a:pPr lvl="1"/>
            <a:r>
              <a:rPr lang="en-US" dirty="0" smtClean="0"/>
              <a:t>Invoke </a:t>
            </a:r>
            <a:r>
              <a:rPr lang="en-US" dirty="0" err="1" smtClean="0"/>
              <a:t>syscalls</a:t>
            </a:r>
            <a:endParaRPr lang="en-US" dirty="0" smtClean="0"/>
          </a:p>
          <a:p>
            <a:pPr lvl="1"/>
            <a:r>
              <a:rPr lang="en-US" dirty="0" smtClean="0"/>
              <a:t>Checks the </a:t>
            </a:r>
            <a:r>
              <a:rPr lang="en-US" dirty="0" err="1" smtClean="0"/>
              <a:t>syscall</a:t>
            </a:r>
            <a:r>
              <a:rPr lang="en-US" dirty="0" smtClean="0"/>
              <a:t> return value for errors</a:t>
            </a:r>
          </a:p>
          <a:p>
            <a:pPr lvl="2"/>
            <a:r>
              <a:rPr lang="en-US" dirty="0" smtClean="0"/>
              <a:t>Sets the global variable </a:t>
            </a:r>
            <a:r>
              <a:rPr lang="en-US" dirty="0" err="1" smtClean="0">
                <a:latin typeface="Courier New"/>
                <a:cs typeface="Courier New"/>
              </a:rPr>
              <a:t>errno</a:t>
            </a:r>
            <a:r>
              <a:rPr lang="en-US" dirty="0" smtClean="0"/>
              <a:t> in case of errors to the error returned by </a:t>
            </a:r>
          </a:p>
          <a:p>
            <a:pPr lvl="2"/>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05814940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10"/>
          </p:nvPr>
        </p:nvSpPr>
        <p:spPr/>
        <p:txBody>
          <a:bodyPr/>
          <a:lstStyle/>
          <a:p>
            <a:fld id="{2674F618-CACE-4FD6-AC09-05B693CE5579}" type="slidenum">
              <a:rPr lang="en-US" smtClean="0"/>
              <a:pPr/>
              <a:t>47</a:t>
            </a:fld>
            <a:endParaRPr lang="en-US"/>
          </a:p>
        </p:txBody>
      </p:sp>
      <p:sp>
        <p:nvSpPr>
          <p:cNvPr id="6" name="Content Placeholder 2"/>
          <p:cNvSpPr txBox="1">
            <a:spLocks/>
          </p:cNvSpPr>
          <p:nvPr/>
        </p:nvSpPr>
        <p:spPr>
          <a:xfrm>
            <a:off x="609600" y="1231900"/>
            <a:ext cx="8229600" cy="5046663"/>
          </a:xfrm>
          <a:prstGeom prst="rect">
            <a:avLst/>
          </a:prstGeom>
        </p:spPr>
        <p:txBody>
          <a:bodyPr/>
          <a:lstStyle>
            <a:lvl1pPr marL="342900" indent="-342900" algn="l" defTabSz="457200" rtl="0" eaLnBrk="1" latinLnBrk="0" hangingPunct="1">
              <a:spcBef>
                <a:spcPct val="20000"/>
              </a:spcBef>
              <a:buFont typeface="Wingdings" charset="2"/>
              <a:buChar char="§"/>
              <a:defRPr sz="2000" kern="1200">
                <a:solidFill>
                  <a:schemeClr val="accent5"/>
                </a:solidFill>
                <a:latin typeface="Arial"/>
                <a:ea typeface="+mn-ea"/>
                <a:cs typeface="+mn-cs"/>
              </a:defRPr>
            </a:lvl1pPr>
            <a:lvl2pPr marL="742950" indent="-285750" algn="l" defTabSz="457200" rtl="0" eaLnBrk="1" latinLnBrk="0" hangingPunct="1">
              <a:spcBef>
                <a:spcPct val="20000"/>
              </a:spcBef>
              <a:buFont typeface="Wingdings" charset="2"/>
              <a:buChar char="§"/>
              <a:defRPr sz="1800" kern="1200">
                <a:solidFill>
                  <a:schemeClr val="accent2">
                    <a:lumMod val="50000"/>
                  </a:schemeClr>
                </a:solidFill>
                <a:latin typeface="Arial"/>
                <a:ea typeface="+mn-ea"/>
                <a:cs typeface="+mn-cs"/>
              </a:defRPr>
            </a:lvl2pPr>
            <a:lvl3pPr marL="1143000" indent="-228600" algn="l" defTabSz="457200" rtl="0" eaLnBrk="1" latinLnBrk="0" hangingPunct="1">
              <a:spcBef>
                <a:spcPct val="20000"/>
              </a:spcBef>
              <a:buFont typeface="Wingdings" charset="2"/>
              <a:buChar char="§"/>
              <a:defRPr sz="1800" kern="1200">
                <a:solidFill>
                  <a:schemeClr val="accent2">
                    <a:lumMod val="75000"/>
                  </a:schemeClr>
                </a:solidFill>
                <a:latin typeface="Arial"/>
                <a:ea typeface="+mn-ea"/>
                <a:cs typeface="+mn-cs"/>
              </a:defRPr>
            </a:lvl3pPr>
            <a:lvl4pPr marL="1600200" indent="-228600" algn="l" defTabSz="457200" rtl="0" eaLnBrk="1" latinLnBrk="0" hangingPunct="1">
              <a:spcBef>
                <a:spcPct val="20000"/>
              </a:spcBef>
              <a:buFont typeface="Wingdings" charset="2"/>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Font typeface="Wingdings" charset="2"/>
              <a:buChar char="§"/>
              <a:defRPr sz="1600" kern="1200">
                <a:solidFill>
                  <a:schemeClr val="accent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a:p>
            <a:endParaRPr lang="en-US" dirty="0"/>
          </a:p>
          <a:p>
            <a:pPr lvl="1"/>
            <a:endParaRPr lang="en-US" dirty="0"/>
          </a:p>
          <a:p>
            <a:endParaRPr lang="en-US" dirty="0">
              <a:ea typeface="ＭＳ Ｐゴシック" charset="0"/>
            </a:endParaRPr>
          </a:p>
        </p:txBody>
      </p:sp>
      <p:sp>
        <p:nvSpPr>
          <p:cNvPr id="5" name="Content Placeholder 2"/>
          <p:cNvSpPr>
            <a:spLocks noGrp="1"/>
          </p:cNvSpPr>
          <p:nvPr>
            <p:ph idx="1"/>
          </p:nvPr>
        </p:nvSpPr>
        <p:spPr>
          <a:xfrm>
            <a:off x="457199" y="1151119"/>
            <a:ext cx="8400827" cy="4892990"/>
          </a:xfrm>
        </p:spPr>
        <p:txBody>
          <a:bodyPr/>
          <a:lstStyle/>
          <a:p>
            <a:r>
              <a:rPr lang="en-US" dirty="0"/>
              <a:t>Exception Handling on the ARM Processor</a:t>
            </a:r>
          </a:p>
          <a:p>
            <a:pPr lvl="1"/>
            <a:endParaRPr lang="en-US" dirty="0">
              <a:cs typeface="Arial" charset="0"/>
            </a:endParaRPr>
          </a:p>
          <a:p>
            <a:r>
              <a:rPr lang="en-US" dirty="0"/>
              <a:t>What is a </a:t>
            </a:r>
            <a:r>
              <a:rPr lang="en-US" b="1" dirty="0" err="1">
                <a:solidFill>
                  <a:srgbClr val="CC0000"/>
                </a:solidFill>
              </a:rPr>
              <a:t>S</a:t>
            </a:r>
            <a:r>
              <a:rPr lang="en-US" dirty="0" err="1"/>
              <a:t>oft</a:t>
            </a:r>
            <a:r>
              <a:rPr lang="en-US" b="1" dirty="0" err="1">
                <a:solidFill>
                  <a:srgbClr val="CC0000"/>
                </a:solidFill>
              </a:rPr>
              <a:t>W</a:t>
            </a:r>
            <a:r>
              <a:rPr lang="en-US" dirty="0" err="1"/>
              <a:t>are</a:t>
            </a:r>
            <a:r>
              <a:rPr lang="en-US" dirty="0"/>
              <a:t> </a:t>
            </a:r>
            <a:r>
              <a:rPr lang="en-US" b="1" dirty="0">
                <a:solidFill>
                  <a:srgbClr val="CC0000"/>
                </a:solidFill>
              </a:rPr>
              <a:t>I</a:t>
            </a:r>
            <a:r>
              <a:rPr lang="en-US" dirty="0"/>
              <a:t>nterrupt (SWI)?</a:t>
            </a:r>
          </a:p>
          <a:p>
            <a:pPr lvl="1"/>
            <a:r>
              <a:rPr lang="en-US" dirty="0">
                <a:cs typeface="Arial" charset="0"/>
              </a:rPr>
              <a:t>What are SWIs useful for?</a:t>
            </a:r>
          </a:p>
          <a:p>
            <a:pPr lvl="1"/>
            <a:r>
              <a:rPr lang="en-US" dirty="0">
                <a:cs typeface="Arial" charset="0"/>
              </a:rPr>
              <a:t>What happens on a SWI?</a:t>
            </a:r>
          </a:p>
          <a:p>
            <a:pPr lvl="1"/>
            <a:r>
              <a:rPr lang="en-US" dirty="0">
                <a:cs typeface="Arial" charset="0"/>
              </a:rPr>
              <a:t>What happens on SWI completion?</a:t>
            </a:r>
          </a:p>
          <a:p>
            <a:pPr lvl="1"/>
            <a:r>
              <a:rPr lang="en-US" dirty="0">
                <a:cs typeface="Arial" charset="0"/>
              </a:rPr>
              <a:t>How to install a SWI </a:t>
            </a:r>
            <a:r>
              <a:rPr lang="en-US" dirty="0" smtClean="0">
                <a:cs typeface="Arial" charset="0"/>
              </a:rPr>
              <a:t>handler</a:t>
            </a:r>
          </a:p>
          <a:p>
            <a:pPr lvl="1"/>
            <a:endParaRPr lang="en-US" dirty="0">
              <a:cs typeface="Arial" charset="0"/>
            </a:endParaRPr>
          </a:p>
          <a:p>
            <a:pPr lvl="1"/>
            <a:endParaRPr lang="en-US" dirty="0" smtClean="0">
              <a:cs typeface="Arial" charset="0"/>
            </a:endParaRPr>
          </a:p>
          <a:p>
            <a:r>
              <a:rPr lang="en-US" b="1" dirty="0" smtClean="0">
                <a:cs typeface="Arial" charset="0"/>
              </a:rPr>
              <a:t>Next Class: Processes</a:t>
            </a:r>
            <a:endParaRPr lang="en-US" b="1" dirty="0">
              <a:cs typeface="Arial" charset="0"/>
            </a:endParaRPr>
          </a:p>
          <a:p>
            <a:endParaRPr lang="en-US" dirty="0"/>
          </a:p>
          <a:p>
            <a:endParaRPr lang="en-US" dirty="0"/>
          </a:p>
        </p:txBody>
      </p:sp>
    </p:spTree>
    <p:extLst>
      <p:ext uri="{BB962C8B-B14F-4D97-AF65-F5344CB8AC3E}">
        <p14:creationId xmlns:p14="http://schemas.microsoft.com/office/powerpoint/2010/main" val="225099956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2674F618-CACE-4FD6-AC09-05B693CE5579}" type="slidenum">
              <a:rPr lang="en-US" smtClean="0"/>
              <a:pPr/>
              <a:t>48</a:t>
            </a:fld>
            <a:endParaRPr lang="en-US"/>
          </a:p>
        </p:txBody>
      </p:sp>
    </p:spTree>
    <p:extLst>
      <p:ext uri="{BB962C8B-B14F-4D97-AF65-F5344CB8AC3E}">
        <p14:creationId xmlns:p14="http://schemas.microsoft.com/office/powerpoint/2010/main" val="269144322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dirty="0">
                <a:cs typeface="Arial" charset="0"/>
              </a:rPr>
              <a:t>Adding </a:t>
            </a:r>
            <a:r>
              <a:rPr lang="en-US" dirty="0" smtClean="0">
                <a:cs typeface="Arial" charset="0"/>
              </a:rPr>
              <a:t>Your </a:t>
            </a:r>
            <a:r>
              <a:rPr lang="en-US" dirty="0">
                <a:cs typeface="Arial" charset="0"/>
              </a:rPr>
              <a:t>C</a:t>
            </a:r>
            <a:r>
              <a:rPr lang="en-US" dirty="0" smtClean="0">
                <a:cs typeface="Arial" charset="0"/>
              </a:rPr>
              <a:t>ustom </a:t>
            </a:r>
            <a:r>
              <a:rPr lang="en-US" dirty="0">
                <a:cs typeface="Arial" charset="0"/>
              </a:rPr>
              <a:t>SWIs</a:t>
            </a:r>
          </a:p>
        </p:txBody>
      </p:sp>
      <p:sp>
        <p:nvSpPr>
          <p:cNvPr id="2" name="Content Placeholder 1"/>
          <p:cNvSpPr>
            <a:spLocks noGrp="1"/>
          </p:cNvSpPr>
          <p:nvPr>
            <p:ph idx="1"/>
          </p:nvPr>
        </p:nvSpPr>
        <p:spPr/>
        <p:txBody>
          <a:bodyPr>
            <a:normAutofit/>
          </a:bodyPr>
          <a:lstStyle/>
          <a:p>
            <a:pPr marL="0" indent="0">
              <a:buNone/>
              <a:defRPr/>
            </a:pPr>
            <a:r>
              <a:rPr lang="en-US" i="1" dirty="0" smtClean="0">
                <a:solidFill>
                  <a:srgbClr val="FF2929"/>
                </a:solidFill>
              </a:rPr>
              <a:t>Disclaimer: These slides could be helpful if you need to hack on an existing operating system where you might not have direct access to the SWI Handler.   For example, many Linux systems are started up by a </a:t>
            </a:r>
            <a:r>
              <a:rPr lang="en-US" i="1" dirty="0" err="1" smtClean="0">
                <a:solidFill>
                  <a:srgbClr val="FF2929"/>
                </a:solidFill>
              </a:rPr>
              <a:t>bootloader</a:t>
            </a:r>
            <a:r>
              <a:rPr lang="en-US" i="1" dirty="0" smtClean="0">
                <a:solidFill>
                  <a:srgbClr val="FF2929"/>
                </a:solidFill>
              </a:rPr>
              <a:t> called </a:t>
            </a:r>
            <a:r>
              <a:rPr lang="en-US" i="1" dirty="0" err="1" smtClean="0">
                <a:solidFill>
                  <a:srgbClr val="FF2929"/>
                </a:solidFill>
              </a:rPr>
              <a:t>uboot</a:t>
            </a:r>
            <a:r>
              <a:rPr lang="en-US" i="1" dirty="0" smtClean="0">
                <a:solidFill>
                  <a:srgbClr val="FF2929"/>
                </a:solidFill>
              </a:rPr>
              <a:t>.  You will have direct low-level access to the </a:t>
            </a:r>
            <a:r>
              <a:rPr lang="en-US" i="1" dirty="0" err="1" smtClean="0">
                <a:solidFill>
                  <a:srgbClr val="FF2929"/>
                </a:solidFill>
              </a:rPr>
              <a:t>RPi</a:t>
            </a:r>
            <a:r>
              <a:rPr lang="en-US" i="1" dirty="0" smtClean="0">
                <a:solidFill>
                  <a:srgbClr val="FF2929"/>
                </a:solidFill>
              </a:rPr>
              <a:t> </a:t>
            </a:r>
            <a:r>
              <a:rPr lang="en-US" i="1" dirty="0" err="1" smtClean="0">
                <a:solidFill>
                  <a:srgbClr val="FF2929"/>
                </a:solidFill>
              </a:rPr>
              <a:t>baremetal</a:t>
            </a:r>
            <a:r>
              <a:rPr lang="en-US" i="1" dirty="0" smtClean="0">
                <a:solidFill>
                  <a:srgbClr val="FF2929"/>
                </a:solidFill>
              </a:rPr>
              <a:t>, so you shouldn’t have to work around an existing infrastructure.</a:t>
            </a:r>
            <a:endParaRPr lang="en-US" dirty="0" smtClean="0"/>
          </a:p>
          <a:p>
            <a:pPr>
              <a:defRPr/>
            </a:pPr>
            <a:r>
              <a:rPr lang="en-US" dirty="0" smtClean="0"/>
              <a:t>Suppose you are given an OS with some of the standard </a:t>
            </a:r>
            <a:r>
              <a:rPr lang="en-US" dirty="0" err="1" smtClean="0"/>
              <a:t>syscalls</a:t>
            </a:r>
            <a:r>
              <a:rPr lang="en-US" dirty="0" smtClean="0"/>
              <a:t> already defined</a:t>
            </a:r>
          </a:p>
          <a:p>
            <a:pPr>
              <a:defRPr/>
            </a:pPr>
            <a:r>
              <a:rPr lang="en-US" dirty="0" smtClean="0"/>
              <a:t>You want to add a few more custom </a:t>
            </a:r>
            <a:r>
              <a:rPr lang="en-US" dirty="0" err="1" smtClean="0"/>
              <a:t>syscalls</a:t>
            </a:r>
            <a:r>
              <a:rPr lang="en-US" dirty="0" smtClean="0"/>
              <a:t> that you want to be able to provide your application developers</a:t>
            </a:r>
          </a:p>
          <a:p>
            <a:pPr>
              <a:defRPr/>
            </a:pPr>
            <a:r>
              <a:rPr lang="en-US" dirty="0" smtClean="0"/>
              <a:t>How do we add our custom SWIs without losing the SWI handling already provided?</a:t>
            </a:r>
          </a:p>
          <a:p>
            <a:pPr lvl="1">
              <a:defRPr/>
            </a:pPr>
            <a:r>
              <a:rPr lang="en-US" dirty="0" smtClean="0"/>
              <a:t>Modify the code for </a:t>
            </a:r>
            <a:r>
              <a:rPr lang="en-US" dirty="0" smtClean="0">
                <a:cs typeface="Courier New"/>
              </a:rPr>
              <a:t>the</a:t>
            </a:r>
            <a:r>
              <a:rPr lang="en-US" dirty="0" smtClean="0">
                <a:latin typeface="Courier New"/>
                <a:cs typeface="Courier New"/>
              </a:rPr>
              <a:t> </a:t>
            </a:r>
            <a:r>
              <a:rPr lang="en-US" dirty="0" err="1" smtClean="0">
                <a:latin typeface="Courier New"/>
                <a:cs typeface="Courier New"/>
              </a:rPr>
              <a:t>C_SWI_Handler</a:t>
            </a:r>
            <a:r>
              <a:rPr lang="en-US" dirty="0" smtClean="0">
                <a:latin typeface="Courier New"/>
                <a:cs typeface="Courier New"/>
              </a:rPr>
              <a:t> </a:t>
            </a:r>
            <a:r>
              <a:rPr lang="en-US" dirty="0" smtClean="0"/>
              <a:t>if you have the source code </a:t>
            </a:r>
          </a:p>
          <a:p>
            <a:pPr lvl="1">
              <a:defRPr/>
            </a:pPr>
            <a:r>
              <a:rPr lang="en-US" dirty="0" smtClean="0"/>
              <a:t>Wire in your SWI Handler before the system SWI handler</a:t>
            </a:r>
            <a:endParaRPr lang="en-US" dirty="0"/>
          </a:p>
        </p:txBody>
      </p:sp>
    </p:spTree>
    <p:extLst>
      <p:ext uri="{BB962C8B-B14F-4D97-AF65-F5344CB8AC3E}">
        <p14:creationId xmlns:p14="http://schemas.microsoft.com/office/powerpoint/2010/main" val="2007433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4"/>
          <p:cNvSpPr>
            <a:spLocks noGrp="1"/>
          </p:cNvSpPr>
          <p:nvPr>
            <p:ph type="title"/>
          </p:nvPr>
        </p:nvSpPr>
        <p:spPr>
          <a:xfrm>
            <a:off x="457200" y="536575"/>
            <a:ext cx="8229600" cy="563563"/>
          </a:xfrm>
        </p:spPr>
        <p:txBody>
          <a:bodyPr/>
          <a:lstStyle/>
          <a:p>
            <a:r>
              <a:rPr lang="en-US">
                <a:latin typeface="Arial" charset="0"/>
              </a:rPr>
              <a:t>What is an Actuator?</a:t>
            </a:r>
          </a:p>
        </p:txBody>
      </p:sp>
      <p:sp>
        <p:nvSpPr>
          <p:cNvPr id="8194" name="Content Placeholder 5"/>
          <p:cNvSpPr>
            <a:spLocks noGrp="1"/>
          </p:cNvSpPr>
          <p:nvPr>
            <p:ph idx="1"/>
          </p:nvPr>
        </p:nvSpPr>
        <p:spPr>
          <a:xfrm>
            <a:off x="457200" y="1363663"/>
            <a:ext cx="8229600" cy="5229225"/>
          </a:xfrm>
        </p:spPr>
        <p:txBody>
          <a:bodyPr/>
          <a:lstStyle/>
          <a:p>
            <a:pPr>
              <a:spcAft>
                <a:spcPts val="600"/>
              </a:spcAft>
            </a:pPr>
            <a:r>
              <a:rPr lang="en-US" sz="2200" dirty="0">
                <a:latin typeface="Arial" charset="0"/>
              </a:rPr>
              <a:t>Something that converts energy into motion </a:t>
            </a:r>
            <a:r>
              <a:rPr lang="en-US" sz="2000" dirty="0">
                <a:latin typeface="Arial" charset="0"/>
              </a:rPr>
              <a:t>(or applies a force)</a:t>
            </a:r>
          </a:p>
          <a:p>
            <a:pPr>
              <a:spcAft>
                <a:spcPts val="600"/>
              </a:spcAft>
            </a:pPr>
            <a:r>
              <a:rPr lang="en-US" sz="2200" dirty="0">
                <a:latin typeface="Arial" charset="0"/>
              </a:rPr>
              <a:t>Electrical</a:t>
            </a:r>
          </a:p>
          <a:p>
            <a:pPr lvl="1">
              <a:spcAft>
                <a:spcPts val="600"/>
              </a:spcAft>
            </a:pPr>
            <a:r>
              <a:rPr lang="en-US" sz="1800" dirty="0">
                <a:latin typeface="Arial" charset="0"/>
                <a:cs typeface="Arial" charset="0"/>
              </a:rPr>
              <a:t>Motors, Solenoid, Piezoelectric, </a:t>
            </a:r>
            <a:r>
              <a:rPr lang="en-US" sz="1800" dirty="0" err="1">
                <a:latin typeface="Arial" charset="0"/>
                <a:cs typeface="Arial" charset="0"/>
              </a:rPr>
              <a:t>Electroactive</a:t>
            </a:r>
            <a:r>
              <a:rPr lang="en-US" sz="1800" dirty="0">
                <a:latin typeface="Arial" charset="0"/>
                <a:cs typeface="Arial" charset="0"/>
              </a:rPr>
              <a:t> polymers, Speakers, heating coil</a:t>
            </a:r>
          </a:p>
          <a:p>
            <a:pPr>
              <a:spcAft>
                <a:spcPts val="600"/>
              </a:spcAft>
            </a:pPr>
            <a:r>
              <a:rPr lang="en-US" sz="2200" dirty="0">
                <a:latin typeface="Arial" charset="0"/>
              </a:rPr>
              <a:t>Chemical</a:t>
            </a:r>
          </a:p>
          <a:p>
            <a:pPr lvl="1">
              <a:spcAft>
                <a:spcPts val="600"/>
              </a:spcAft>
            </a:pPr>
            <a:r>
              <a:rPr lang="en-US" sz="1800" dirty="0">
                <a:latin typeface="Arial" charset="0"/>
                <a:cs typeface="Arial" charset="0"/>
              </a:rPr>
              <a:t>Animal Muscle, Combustion Engine</a:t>
            </a:r>
          </a:p>
          <a:p>
            <a:pPr>
              <a:spcAft>
                <a:spcPts val="600"/>
              </a:spcAft>
            </a:pPr>
            <a:r>
              <a:rPr lang="en-US" sz="2200" dirty="0">
                <a:latin typeface="Arial" charset="0"/>
              </a:rPr>
              <a:t>Hydraulics</a:t>
            </a:r>
          </a:p>
          <a:p>
            <a:pPr lvl="1">
              <a:spcAft>
                <a:spcPts val="600"/>
              </a:spcAft>
            </a:pPr>
            <a:r>
              <a:rPr lang="en-US" sz="1800" dirty="0">
                <a:latin typeface="Arial" charset="0"/>
                <a:cs typeface="Arial" charset="0"/>
              </a:rPr>
              <a:t>Fluid Pressure</a:t>
            </a:r>
          </a:p>
          <a:p>
            <a:pPr>
              <a:spcAft>
                <a:spcPts val="600"/>
              </a:spcAft>
            </a:pPr>
            <a:endParaRPr lang="en-US" sz="2200" dirty="0">
              <a:latin typeface="Arial" charset="0"/>
            </a:endParaRPr>
          </a:p>
          <a:p>
            <a:pPr>
              <a:spcAft>
                <a:spcPts val="600"/>
              </a:spcAft>
            </a:pPr>
            <a:endParaRPr lang="en-US" sz="2000" dirty="0">
              <a:latin typeface="Arial" charset="0"/>
            </a:endParaRPr>
          </a:p>
          <a:p>
            <a:pPr lvl="1">
              <a:spcAft>
                <a:spcPts val="600"/>
              </a:spcAft>
            </a:pPr>
            <a:endParaRPr lang="en-US" sz="2000" dirty="0">
              <a:latin typeface="Arial" charset="0"/>
              <a:cs typeface="Arial" charset="0"/>
            </a:endParaRPr>
          </a:p>
          <a:p>
            <a:pPr>
              <a:spcAft>
                <a:spcPts val="600"/>
              </a:spcAft>
              <a:buFontTx/>
              <a:buNone/>
            </a:pPr>
            <a:endParaRPr lang="en-US" sz="2000" i="1" dirty="0">
              <a:solidFill>
                <a:srgbClr val="7575D1"/>
              </a:solidFill>
              <a:latin typeface="Arial" charset="0"/>
            </a:endParaRPr>
          </a:p>
          <a:p>
            <a:pPr>
              <a:spcAft>
                <a:spcPts val="600"/>
              </a:spcAft>
            </a:pPr>
            <a:endParaRPr lang="en-US" sz="2000" dirty="0">
              <a:latin typeface="Arial" charset="0"/>
            </a:endParaRPr>
          </a:p>
          <a:p>
            <a:pPr>
              <a:spcAft>
                <a:spcPts val="600"/>
              </a:spcAft>
            </a:pPr>
            <a:endParaRPr lang="en-US" sz="2000" dirty="0">
              <a:latin typeface="Arial" charset="0"/>
            </a:endParaRPr>
          </a:p>
        </p:txBody>
      </p:sp>
    </p:spTree>
    <p:extLst>
      <p:ext uri="{BB962C8B-B14F-4D97-AF65-F5344CB8AC3E}">
        <p14:creationId xmlns:p14="http://schemas.microsoft.com/office/powerpoint/2010/main" val="343419510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dirty="0">
                <a:cs typeface="Arial" charset="0"/>
              </a:rPr>
              <a:t>Installing your SWI handler</a:t>
            </a:r>
          </a:p>
        </p:txBody>
      </p:sp>
      <p:sp>
        <p:nvSpPr>
          <p:cNvPr id="71682" name="Rectangle 3"/>
          <p:cNvSpPr>
            <a:spLocks noGrp="1" noChangeArrowheads="1"/>
          </p:cNvSpPr>
          <p:nvPr>
            <p:ph idx="1"/>
          </p:nvPr>
        </p:nvSpPr>
        <p:spPr/>
        <p:txBody>
          <a:bodyPr/>
          <a:lstStyle/>
          <a:p>
            <a:pPr eaLnBrk="1" hangingPunct="1">
              <a:buNone/>
            </a:pPr>
            <a:endParaRPr lang="en-US" sz="1400" dirty="0">
              <a:cs typeface="Arial" charset="0"/>
            </a:endParaRPr>
          </a:p>
          <a:p>
            <a:pPr lvl="1" eaLnBrk="1" hangingPunct="1">
              <a:buFontTx/>
              <a:buNone/>
            </a:pPr>
            <a:endParaRPr lang="en-US" sz="1400" dirty="0">
              <a:cs typeface="Arial" charset="0"/>
            </a:endParaRPr>
          </a:p>
          <a:p>
            <a:pPr eaLnBrk="1" hangingPunct="1">
              <a:buFontTx/>
              <a:buNone/>
            </a:pPr>
            <a:endParaRPr lang="en-US" dirty="0">
              <a:cs typeface="Arial" charset="0"/>
            </a:endParaRPr>
          </a:p>
        </p:txBody>
      </p:sp>
      <p:grpSp>
        <p:nvGrpSpPr>
          <p:cNvPr id="2" name="Group 4"/>
          <p:cNvGrpSpPr>
            <a:grpSpLocks/>
          </p:cNvGrpSpPr>
          <p:nvPr/>
        </p:nvGrpSpPr>
        <p:grpSpPr bwMode="auto">
          <a:xfrm>
            <a:off x="649288" y="2305050"/>
            <a:ext cx="7486650" cy="3578225"/>
            <a:chOff x="321" y="1916"/>
            <a:chExt cx="4716" cy="2254"/>
          </a:xfrm>
        </p:grpSpPr>
        <p:sp>
          <p:nvSpPr>
            <p:cNvPr id="71684" name="Line 5"/>
            <p:cNvSpPr>
              <a:spLocks noChangeShapeType="1"/>
            </p:cNvSpPr>
            <p:nvPr/>
          </p:nvSpPr>
          <p:spPr bwMode="auto">
            <a:xfrm>
              <a:off x="4685" y="3106"/>
              <a:ext cx="0" cy="1064"/>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85" name="Line 6"/>
            <p:cNvSpPr>
              <a:spLocks noChangeShapeType="1"/>
            </p:cNvSpPr>
            <p:nvPr/>
          </p:nvSpPr>
          <p:spPr bwMode="auto">
            <a:xfrm flipH="1">
              <a:off x="321" y="4163"/>
              <a:ext cx="4364"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86" name="Rectangle 7"/>
            <p:cNvSpPr>
              <a:spLocks noChangeArrowheads="1"/>
            </p:cNvSpPr>
            <p:nvPr/>
          </p:nvSpPr>
          <p:spPr bwMode="auto">
            <a:xfrm>
              <a:off x="2110" y="2252"/>
              <a:ext cx="1161" cy="945"/>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a:t>
              </a:r>
              <a:endParaRPr lang="en-US" sz="1200" dirty="0">
                <a:solidFill>
                  <a:srgbClr val="808080"/>
                </a:solidFill>
              </a:endParaRPr>
            </a:p>
          </p:txBody>
        </p:sp>
        <p:sp>
          <p:nvSpPr>
            <p:cNvPr id="71687" name="Text Box 8"/>
            <p:cNvSpPr txBox="1">
              <a:spLocks noChangeArrowheads="1"/>
            </p:cNvSpPr>
            <p:nvPr/>
          </p:nvSpPr>
          <p:spPr bwMode="auto">
            <a:xfrm>
              <a:off x="1988" y="1916"/>
              <a:ext cx="132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cs typeface="Arial" charset="0"/>
                </a:rPr>
                <a:t>Vector Table </a:t>
              </a:r>
            </a:p>
            <a:p>
              <a:pPr algn="ctr">
                <a:spcBef>
                  <a:spcPct val="0"/>
                </a:spcBef>
                <a:buClrTx/>
                <a:buSzTx/>
                <a:buFontTx/>
                <a:buNone/>
              </a:pPr>
              <a:r>
                <a:rPr lang="en-US" sz="1400">
                  <a:solidFill>
                    <a:srgbClr val="808080"/>
                  </a:solidFill>
                  <a:cs typeface="Arial" charset="0"/>
                </a:rPr>
                <a:t>starting at 0x00 in memory</a:t>
              </a:r>
              <a:endParaRPr lang="en-US" sz="1600">
                <a:solidFill>
                  <a:srgbClr val="808080"/>
                </a:solidFill>
                <a:cs typeface="Arial" charset="0"/>
              </a:endParaRPr>
            </a:p>
          </p:txBody>
        </p:sp>
        <p:sp>
          <p:nvSpPr>
            <p:cNvPr id="71688" name="Text Box 9"/>
            <p:cNvSpPr txBox="1">
              <a:spLocks noChangeArrowheads="1"/>
            </p:cNvSpPr>
            <p:nvPr/>
          </p:nvSpPr>
          <p:spPr bwMode="auto">
            <a:xfrm>
              <a:off x="1779" y="2221"/>
              <a:ext cx="34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CC3300"/>
                  </a:solidFill>
                  <a:latin typeface="Courier New" charset="0"/>
                  <a:cs typeface="Arial" charset="0"/>
                </a:rPr>
                <a:t>0x00</a:t>
              </a:r>
            </a:p>
            <a:p>
              <a:pPr algn="ctr">
                <a:spcBef>
                  <a:spcPct val="0"/>
                </a:spcBef>
                <a:buClrTx/>
                <a:buSzTx/>
                <a:buFontTx/>
                <a:buNone/>
              </a:pPr>
              <a:r>
                <a:rPr lang="en-US" sz="1200">
                  <a:solidFill>
                    <a:srgbClr val="CC3300"/>
                  </a:solidFill>
                  <a:latin typeface="Courier New" charset="0"/>
                  <a:cs typeface="Arial" charset="0"/>
                </a:rPr>
                <a:t>0x04</a:t>
              </a:r>
            </a:p>
            <a:p>
              <a:pPr algn="ctr">
                <a:spcBef>
                  <a:spcPct val="0"/>
                </a:spcBef>
                <a:buClrTx/>
                <a:buSzTx/>
                <a:buFontTx/>
                <a:buNone/>
              </a:pPr>
              <a:r>
                <a:rPr lang="en-US" sz="1200">
                  <a:solidFill>
                    <a:srgbClr val="CC3300"/>
                  </a:solidFill>
                  <a:latin typeface="Courier New" charset="0"/>
                  <a:cs typeface="Arial" charset="0"/>
                </a:rPr>
                <a:t>0x08</a:t>
              </a:r>
            </a:p>
            <a:p>
              <a:pPr algn="ctr">
                <a:spcBef>
                  <a:spcPct val="0"/>
                </a:spcBef>
                <a:buClrTx/>
                <a:buSzTx/>
                <a:buFontTx/>
                <a:buNone/>
              </a:pPr>
              <a:r>
                <a:rPr lang="en-US" sz="1200">
                  <a:solidFill>
                    <a:srgbClr val="CC3300"/>
                  </a:solidFill>
                  <a:latin typeface="Courier New" charset="0"/>
                  <a:cs typeface="Arial" charset="0"/>
                </a:rPr>
                <a:t>0x0c</a:t>
              </a:r>
            </a:p>
            <a:p>
              <a:pPr algn="ctr">
                <a:spcBef>
                  <a:spcPct val="0"/>
                </a:spcBef>
                <a:buClrTx/>
                <a:buSzTx/>
                <a:buFontTx/>
                <a:buNone/>
              </a:pPr>
              <a:r>
                <a:rPr lang="en-US" sz="1200">
                  <a:solidFill>
                    <a:srgbClr val="CC3300"/>
                  </a:solidFill>
                  <a:latin typeface="Courier New" charset="0"/>
                  <a:cs typeface="Arial" charset="0"/>
                </a:rPr>
                <a:t>0x10</a:t>
              </a:r>
            </a:p>
            <a:p>
              <a:pPr algn="ctr">
                <a:spcBef>
                  <a:spcPct val="0"/>
                </a:spcBef>
                <a:buClrTx/>
                <a:buSzTx/>
                <a:buFontTx/>
                <a:buNone/>
              </a:pPr>
              <a:r>
                <a:rPr lang="en-US" sz="1200">
                  <a:solidFill>
                    <a:srgbClr val="CC3300"/>
                  </a:solidFill>
                  <a:latin typeface="Courier New" charset="0"/>
                  <a:cs typeface="Arial" charset="0"/>
                </a:rPr>
                <a:t>0x14</a:t>
              </a:r>
            </a:p>
            <a:p>
              <a:pPr algn="ctr">
                <a:spcBef>
                  <a:spcPct val="0"/>
                </a:spcBef>
                <a:buClrTx/>
                <a:buSzTx/>
                <a:buFontTx/>
                <a:buNone/>
              </a:pPr>
              <a:r>
                <a:rPr lang="en-US" sz="1200">
                  <a:solidFill>
                    <a:srgbClr val="CC3300"/>
                  </a:solidFill>
                  <a:latin typeface="Courier New" charset="0"/>
                  <a:cs typeface="Arial" charset="0"/>
                </a:rPr>
                <a:t>0x18</a:t>
              </a:r>
            </a:p>
            <a:p>
              <a:pPr algn="ctr">
                <a:spcBef>
                  <a:spcPct val="0"/>
                </a:spcBef>
                <a:buClrTx/>
                <a:buSzTx/>
                <a:buFontTx/>
                <a:buNone/>
              </a:pPr>
              <a:r>
                <a:rPr lang="en-US" sz="1200">
                  <a:solidFill>
                    <a:srgbClr val="CC3300"/>
                  </a:solidFill>
                  <a:latin typeface="Courier New" charset="0"/>
                  <a:cs typeface="Arial" charset="0"/>
                </a:rPr>
                <a:t>0x1c</a:t>
              </a:r>
            </a:p>
          </p:txBody>
        </p:sp>
        <p:sp>
          <p:nvSpPr>
            <p:cNvPr id="71689" name="Line 10"/>
            <p:cNvSpPr>
              <a:spLocks noChangeShapeType="1"/>
            </p:cNvSpPr>
            <p:nvPr/>
          </p:nvSpPr>
          <p:spPr bwMode="auto">
            <a:xfrm>
              <a:off x="1142" y="2559"/>
              <a:ext cx="644" cy="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690" name="Line 11"/>
            <p:cNvSpPr>
              <a:spLocks noChangeShapeType="1"/>
            </p:cNvSpPr>
            <p:nvPr/>
          </p:nvSpPr>
          <p:spPr bwMode="auto">
            <a:xfrm flipV="1">
              <a:off x="3312" y="2546"/>
              <a:ext cx="819" cy="5"/>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691" name="Line 12"/>
            <p:cNvSpPr>
              <a:spLocks noChangeShapeType="1"/>
            </p:cNvSpPr>
            <p:nvPr/>
          </p:nvSpPr>
          <p:spPr bwMode="auto">
            <a:xfrm flipV="1">
              <a:off x="321" y="2656"/>
              <a:ext cx="0" cy="1512"/>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92" name="Line 13"/>
            <p:cNvSpPr>
              <a:spLocks noChangeShapeType="1"/>
            </p:cNvSpPr>
            <p:nvPr/>
          </p:nvSpPr>
          <p:spPr bwMode="auto">
            <a:xfrm>
              <a:off x="321" y="2667"/>
              <a:ext cx="227" cy="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693" name="Oval 14"/>
            <p:cNvSpPr>
              <a:spLocks noChangeArrowheads="1"/>
            </p:cNvSpPr>
            <p:nvPr/>
          </p:nvSpPr>
          <p:spPr bwMode="auto">
            <a:xfrm>
              <a:off x="3915" y="2405"/>
              <a:ext cx="136" cy="120"/>
            </a:xfrm>
            <a:prstGeom prst="ellipse">
              <a:avLst/>
            </a:prstGeom>
            <a:noFill/>
            <a:ln w="1905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996633"/>
                  </a:solidFill>
                </a:rPr>
                <a:t>2</a:t>
              </a:r>
              <a:endParaRPr lang="en-US" sz="2400">
                <a:solidFill>
                  <a:srgbClr val="000000"/>
                </a:solidFill>
              </a:endParaRPr>
            </a:p>
          </p:txBody>
        </p:sp>
        <p:grpSp>
          <p:nvGrpSpPr>
            <p:cNvPr id="3" name="Group 15"/>
            <p:cNvGrpSpPr>
              <a:grpSpLocks/>
            </p:cNvGrpSpPr>
            <p:nvPr/>
          </p:nvGrpSpPr>
          <p:grpSpPr bwMode="auto">
            <a:xfrm>
              <a:off x="2147" y="3292"/>
              <a:ext cx="1093" cy="743"/>
              <a:chOff x="3312" y="3285"/>
              <a:chExt cx="1093" cy="743"/>
            </a:xfrm>
          </p:grpSpPr>
          <p:sp>
            <p:nvSpPr>
              <p:cNvPr id="71707" name="Rectangle 16"/>
              <p:cNvSpPr>
                <a:spLocks noChangeArrowheads="1"/>
              </p:cNvSpPr>
              <p:nvPr/>
            </p:nvSpPr>
            <p:spPr bwMode="auto">
              <a:xfrm>
                <a:off x="3637" y="3451"/>
                <a:ext cx="768" cy="577"/>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A_Handler</a:t>
                </a:r>
                <a:r>
                  <a:rPr lang="en-US" sz="1200" dirty="0">
                    <a:solidFill>
                      <a:srgbClr val="808080"/>
                    </a:solidFill>
                    <a:latin typeface="Courier New" charset="0"/>
                  </a:rPr>
                  <a:t> </a:t>
                </a: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U_Handler</a:t>
                </a:r>
                <a:r>
                  <a:rPr lang="en-US" sz="1200" dirty="0">
                    <a:solidFill>
                      <a:srgbClr val="808080"/>
                    </a:solidFill>
                    <a:latin typeface="Courier New" charset="0"/>
                  </a:rPr>
                  <a:t> </a:t>
                </a: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S_Handler</a:t>
                </a:r>
                <a:r>
                  <a:rPr lang="en-US" sz="1200" dirty="0">
                    <a:solidFill>
                      <a:srgbClr val="808080"/>
                    </a:solidFill>
                    <a:latin typeface="Courier New" charset="0"/>
                  </a:rPr>
                  <a:t> </a:t>
                </a: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P_Handler</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a:t>
                </a:r>
                <a:endParaRPr lang="en-US" sz="1200" dirty="0">
                  <a:solidFill>
                    <a:srgbClr val="808080"/>
                  </a:solidFill>
                </a:endParaRPr>
              </a:p>
            </p:txBody>
          </p:sp>
          <p:sp>
            <p:nvSpPr>
              <p:cNvPr id="71708" name="Text Box 17"/>
              <p:cNvSpPr txBox="1">
                <a:spLocks noChangeArrowheads="1"/>
              </p:cNvSpPr>
              <p:nvPr/>
            </p:nvSpPr>
            <p:spPr bwMode="auto">
              <a:xfrm>
                <a:off x="3624" y="3285"/>
                <a:ext cx="65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ja-JP" altLang="en-US" sz="1200">
                    <a:solidFill>
                      <a:srgbClr val="808080"/>
                    </a:solidFill>
                    <a:cs typeface="Arial" charset="0"/>
                  </a:rPr>
                  <a:t>“</a:t>
                </a:r>
                <a:r>
                  <a:rPr lang="en-US" altLang="ja-JP" sz="1200">
                    <a:solidFill>
                      <a:srgbClr val="808080"/>
                    </a:solidFill>
                    <a:cs typeface="Arial" charset="0"/>
                  </a:rPr>
                  <a:t>Jump</a:t>
                </a:r>
                <a:r>
                  <a:rPr lang="ja-JP" altLang="en-US" sz="1200">
                    <a:solidFill>
                      <a:srgbClr val="808080"/>
                    </a:solidFill>
                    <a:cs typeface="Arial" charset="0"/>
                  </a:rPr>
                  <a:t>”</a:t>
                </a:r>
                <a:r>
                  <a:rPr lang="en-US" altLang="ja-JP" sz="1200">
                    <a:solidFill>
                      <a:srgbClr val="808080"/>
                    </a:solidFill>
                    <a:cs typeface="Arial" charset="0"/>
                  </a:rPr>
                  <a:t> Table</a:t>
                </a:r>
                <a:endParaRPr lang="en-US" sz="1200">
                  <a:solidFill>
                    <a:srgbClr val="808080"/>
                  </a:solidFill>
                  <a:cs typeface="Arial" charset="0"/>
                </a:endParaRPr>
              </a:p>
            </p:txBody>
          </p:sp>
          <p:sp>
            <p:nvSpPr>
              <p:cNvPr id="71709" name="Text Box 18"/>
              <p:cNvSpPr txBox="1">
                <a:spLocks noChangeArrowheads="1"/>
              </p:cNvSpPr>
              <p:nvPr/>
            </p:nvSpPr>
            <p:spPr bwMode="auto">
              <a:xfrm>
                <a:off x="3312" y="3476"/>
                <a:ext cx="356"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000">
                    <a:solidFill>
                      <a:srgbClr val="CC3300"/>
                    </a:solidFill>
                    <a:latin typeface="Courier New" charset="0"/>
                    <a:cs typeface="Arial" charset="0"/>
                  </a:rPr>
                  <a:t>0x108</a:t>
                </a:r>
              </a:p>
              <a:p>
                <a:pPr>
                  <a:spcBef>
                    <a:spcPct val="0"/>
                  </a:spcBef>
                  <a:buClrTx/>
                  <a:buSzTx/>
                  <a:buFontTx/>
                  <a:buNone/>
                </a:pPr>
                <a:r>
                  <a:rPr lang="en-US" sz="1000">
                    <a:solidFill>
                      <a:srgbClr val="CC3300"/>
                    </a:solidFill>
                    <a:latin typeface="Courier New" charset="0"/>
                    <a:cs typeface="Arial" charset="0"/>
                  </a:rPr>
                  <a:t>0x10c</a:t>
                </a:r>
              </a:p>
              <a:p>
                <a:pPr>
                  <a:spcBef>
                    <a:spcPct val="0"/>
                  </a:spcBef>
                  <a:buClrTx/>
                  <a:buSzTx/>
                  <a:buFontTx/>
                  <a:buNone/>
                </a:pPr>
                <a:r>
                  <a:rPr lang="en-US" sz="1000">
                    <a:solidFill>
                      <a:srgbClr val="CC3300"/>
                    </a:solidFill>
                    <a:latin typeface="Courier New" charset="0"/>
                    <a:cs typeface="Arial" charset="0"/>
                  </a:rPr>
                  <a:t>0x110</a:t>
                </a:r>
              </a:p>
              <a:p>
                <a:pPr>
                  <a:spcBef>
                    <a:spcPct val="0"/>
                  </a:spcBef>
                  <a:buClrTx/>
                  <a:buSzTx/>
                  <a:buFontTx/>
                  <a:buNone/>
                </a:pPr>
                <a:r>
                  <a:rPr lang="en-US" sz="1000">
                    <a:solidFill>
                      <a:srgbClr val="CC3300"/>
                    </a:solidFill>
                    <a:latin typeface="Courier New" charset="0"/>
                    <a:cs typeface="Arial" charset="0"/>
                  </a:rPr>
                  <a:t>0x114</a:t>
                </a:r>
              </a:p>
              <a:p>
                <a:pPr>
                  <a:spcBef>
                    <a:spcPct val="0"/>
                  </a:spcBef>
                  <a:buClrTx/>
                  <a:buSzTx/>
                  <a:buFontTx/>
                  <a:buNone/>
                </a:pPr>
                <a:r>
                  <a:rPr lang="en-US" sz="1000">
                    <a:solidFill>
                      <a:srgbClr val="CC3300"/>
                    </a:solidFill>
                    <a:latin typeface="Courier New" charset="0"/>
                    <a:cs typeface="Arial" charset="0"/>
                  </a:rPr>
                  <a:t>...</a:t>
                </a:r>
              </a:p>
            </p:txBody>
          </p:sp>
        </p:grpSp>
        <p:sp>
          <p:nvSpPr>
            <p:cNvPr id="71695" name="Line 19"/>
            <p:cNvSpPr>
              <a:spLocks noChangeShapeType="1"/>
            </p:cNvSpPr>
            <p:nvPr/>
          </p:nvSpPr>
          <p:spPr bwMode="auto">
            <a:xfrm flipV="1">
              <a:off x="3191" y="3533"/>
              <a:ext cx="410" cy="202"/>
            </a:xfrm>
            <a:prstGeom prst="line">
              <a:avLst/>
            </a:prstGeom>
            <a:noFill/>
            <a:ln w="19050" cap="rnd">
              <a:solidFill>
                <a:srgbClr val="00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 name="Group 20"/>
            <p:cNvGrpSpPr>
              <a:grpSpLocks/>
            </p:cNvGrpSpPr>
            <p:nvPr/>
          </p:nvGrpSpPr>
          <p:grpSpPr bwMode="auto">
            <a:xfrm>
              <a:off x="512" y="2189"/>
              <a:ext cx="925" cy="556"/>
              <a:chOff x="442" y="1707"/>
              <a:chExt cx="976" cy="667"/>
            </a:xfrm>
          </p:grpSpPr>
          <p:sp>
            <p:nvSpPr>
              <p:cNvPr id="71705" name="Rectangle 21"/>
              <p:cNvSpPr>
                <a:spLocks noChangeArrowheads="1"/>
              </p:cNvSpPr>
              <p:nvPr/>
            </p:nvSpPr>
            <p:spPr bwMode="auto">
              <a:xfrm>
                <a:off x="442" y="1925"/>
                <a:ext cx="976" cy="449"/>
              </a:xfrm>
              <a:prstGeom prst="rect">
                <a:avLst/>
              </a:prstGeom>
              <a:solidFill>
                <a:srgbClr val="FFFFCC"/>
              </a:solidFill>
              <a:ln w="12700">
                <a:solidFill>
                  <a:srgbClr val="606060"/>
                </a:solidFill>
                <a:miter lim="800000"/>
                <a:headEnd/>
                <a:tailEnd/>
              </a:ln>
            </p:spPr>
            <p:txBody>
              <a:bodyPr wrap="none" anchor="ctr"/>
              <a:lstStyle/>
              <a:p>
                <a:pPr eaLnBrk="0" hangingPunct="0">
                  <a:spcBef>
                    <a:spcPct val="0"/>
                  </a:spcBef>
                  <a:buClrTx/>
                  <a:buSzTx/>
                  <a:buFontTx/>
                  <a:buNone/>
                </a:pPr>
                <a:r>
                  <a:rPr lang="en-US" sz="1400" dirty="0">
                    <a:solidFill>
                      <a:srgbClr val="808080"/>
                    </a:solidFill>
                    <a:latin typeface="Courier New" charset="0"/>
                  </a:rPr>
                  <a:t>ADD  r0,r0,r1 </a:t>
                </a:r>
              </a:p>
              <a:p>
                <a:pPr eaLnBrk="0" hangingPunct="0">
                  <a:spcBef>
                    <a:spcPct val="0"/>
                  </a:spcBef>
                  <a:buClrTx/>
                  <a:buSzTx/>
                  <a:buFontTx/>
                  <a:buNone/>
                </a:pPr>
                <a:r>
                  <a:rPr lang="en-US" sz="1400" dirty="0">
                    <a:solidFill>
                      <a:srgbClr val="808080"/>
                    </a:solidFill>
                    <a:latin typeface="Courier New" charset="0"/>
                  </a:rPr>
                  <a:t>SWI  0x10 </a:t>
                </a:r>
              </a:p>
              <a:p>
                <a:pPr eaLnBrk="0" hangingPunct="0">
                  <a:spcBef>
                    <a:spcPct val="0"/>
                  </a:spcBef>
                  <a:buClrTx/>
                  <a:buSzTx/>
                  <a:buFontTx/>
                  <a:buNone/>
                </a:pPr>
                <a:r>
                  <a:rPr lang="en-US" sz="1400" dirty="0">
                    <a:solidFill>
                      <a:srgbClr val="808080"/>
                    </a:solidFill>
                    <a:latin typeface="Courier New" charset="0"/>
                  </a:rPr>
                  <a:t>SUB  r2,r2,r0</a:t>
                </a:r>
                <a:endParaRPr lang="en-US" sz="2400" dirty="0">
                  <a:solidFill>
                    <a:srgbClr val="808080"/>
                  </a:solidFill>
                </a:endParaRPr>
              </a:p>
            </p:txBody>
          </p:sp>
          <p:sp>
            <p:nvSpPr>
              <p:cNvPr id="71706" name="Text Box 22"/>
              <p:cNvSpPr txBox="1">
                <a:spLocks noChangeArrowheads="1"/>
              </p:cNvSpPr>
              <p:nvPr/>
            </p:nvSpPr>
            <p:spPr bwMode="auto">
              <a:xfrm>
                <a:off x="444" y="1707"/>
                <a:ext cx="967"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cs typeface="Arial" charset="0"/>
                  </a:rPr>
                  <a:t>USER Program</a:t>
                </a:r>
              </a:p>
            </p:txBody>
          </p:sp>
        </p:grpSp>
        <p:sp>
          <p:nvSpPr>
            <p:cNvPr id="71697" name="Text Box 23"/>
            <p:cNvSpPr txBox="1">
              <a:spLocks noChangeArrowheads="1"/>
            </p:cNvSpPr>
            <p:nvPr/>
          </p:nvSpPr>
          <p:spPr bwMode="auto">
            <a:xfrm>
              <a:off x="3670" y="3384"/>
              <a:ext cx="7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808080"/>
                  </a:solidFill>
                  <a:cs typeface="Arial" charset="0"/>
                </a:rPr>
                <a:t>SWI Handler</a:t>
              </a:r>
            </a:p>
            <a:p>
              <a:pPr algn="ctr">
                <a:spcBef>
                  <a:spcPct val="0"/>
                </a:spcBef>
                <a:buClrTx/>
                <a:buSzTx/>
                <a:buFontTx/>
                <a:buNone/>
              </a:pPr>
              <a:r>
                <a:rPr lang="en-US" sz="1200">
                  <a:solidFill>
                    <a:srgbClr val="808080"/>
                  </a:solidFill>
                  <a:cs typeface="Arial" charset="0"/>
                </a:rPr>
                <a:t>(</a:t>
              </a:r>
              <a:r>
                <a:rPr lang="en-US" sz="1200">
                  <a:solidFill>
                    <a:srgbClr val="808080"/>
                  </a:solidFill>
                  <a:latin typeface="Courier New" charset="0"/>
                  <a:cs typeface="Arial" charset="0"/>
                </a:rPr>
                <a:t>S_Handler</a:t>
              </a:r>
              <a:r>
                <a:rPr lang="en-US" sz="1200">
                  <a:solidFill>
                    <a:srgbClr val="808080"/>
                  </a:solidFill>
                  <a:cs typeface="Arial" charset="0"/>
                </a:rPr>
                <a:t>)</a:t>
              </a:r>
            </a:p>
          </p:txBody>
        </p:sp>
        <p:sp>
          <p:nvSpPr>
            <p:cNvPr id="71698" name="Rectangle 24"/>
            <p:cNvSpPr>
              <a:spLocks noChangeArrowheads="1"/>
            </p:cNvSpPr>
            <p:nvPr/>
          </p:nvSpPr>
          <p:spPr bwMode="auto">
            <a:xfrm>
              <a:off x="3626" y="3323"/>
              <a:ext cx="838" cy="797"/>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rgbClr val="808080"/>
                </a:solidFill>
              </a:endParaRPr>
            </a:p>
          </p:txBody>
        </p:sp>
        <p:sp>
          <p:nvSpPr>
            <p:cNvPr id="71699" name="Text Box 25"/>
            <p:cNvSpPr txBox="1">
              <a:spLocks noChangeArrowheads="1"/>
            </p:cNvSpPr>
            <p:nvPr/>
          </p:nvSpPr>
          <p:spPr bwMode="auto">
            <a:xfrm>
              <a:off x="4255" y="2006"/>
              <a:ext cx="7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smtClean="0">
                  <a:solidFill>
                    <a:srgbClr val="808080"/>
                  </a:solidFill>
                  <a:cs typeface="Arial" charset="0"/>
                </a:rPr>
                <a:t>SWI </a:t>
              </a:r>
              <a:r>
                <a:rPr lang="en-US" sz="1200" dirty="0">
                  <a:solidFill>
                    <a:srgbClr val="808080"/>
                  </a:solidFill>
                  <a:cs typeface="Arial" charset="0"/>
                </a:rPr>
                <a:t>Handler</a:t>
              </a:r>
            </a:p>
            <a:p>
              <a:pPr algn="ctr">
                <a:spcBef>
                  <a:spcPct val="0"/>
                </a:spcBef>
                <a:buClrTx/>
                <a:buSzTx/>
                <a:buFontTx/>
                <a:buNone/>
              </a:pPr>
              <a:r>
                <a:rPr lang="en-US" sz="1200" dirty="0" smtClean="0">
                  <a:solidFill>
                    <a:srgbClr val="808080"/>
                  </a:solidFill>
                  <a:cs typeface="Arial" charset="0"/>
                </a:rPr>
                <a:t>(</a:t>
              </a:r>
              <a:r>
                <a:rPr lang="en-US" sz="1200" dirty="0" err="1" smtClean="0">
                  <a:solidFill>
                    <a:srgbClr val="808080"/>
                  </a:solidFill>
                  <a:latin typeface="Courier New" charset="0"/>
                  <a:cs typeface="Arial" charset="0"/>
                </a:rPr>
                <a:t>S_Handler</a:t>
              </a:r>
              <a:r>
                <a:rPr lang="en-US" sz="1200" dirty="0">
                  <a:solidFill>
                    <a:srgbClr val="808080"/>
                  </a:solidFill>
                  <a:cs typeface="Arial" charset="0"/>
                </a:rPr>
                <a:t>)</a:t>
              </a:r>
            </a:p>
          </p:txBody>
        </p:sp>
        <p:sp>
          <p:nvSpPr>
            <p:cNvPr id="71700" name="Rectangle 26"/>
            <p:cNvSpPr>
              <a:spLocks noChangeArrowheads="1"/>
            </p:cNvSpPr>
            <p:nvPr/>
          </p:nvSpPr>
          <p:spPr bwMode="auto">
            <a:xfrm>
              <a:off x="4199" y="2310"/>
              <a:ext cx="838" cy="797"/>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rgbClr val="808080"/>
                </a:solidFill>
              </a:endParaRPr>
            </a:p>
          </p:txBody>
        </p:sp>
      </p:grpSp>
    </p:spTree>
    <p:extLst>
      <p:ext uri="{BB962C8B-B14F-4D97-AF65-F5344CB8AC3E}">
        <p14:creationId xmlns:p14="http://schemas.microsoft.com/office/powerpoint/2010/main" val="11647142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dirty="0">
                <a:cs typeface="Arial" charset="0"/>
              </a:rPr>
              <a:t>Installing your SWI handler</a:t>
            </a:r>
          </a:p>
        </p:txBody>
      </p:sp>
      <p:sp>
        <p:nvSpPr>
          <p:cNvPr id="71682" name="Rectangle 3"/>
          <p:cNvSpPr>
            <a:spLocks noGrp="1" noChangeArrowheads="1"/>
          </p:cNvSpPr>
          <p:nvPr>
            <p:ph idx="1"/>
          </p:nvPr>
        </p:nvSpPr>
        <p:spPr/>
        <p:txBody>
          <a:bodyPr>
            <a:normAutofit/>
          </a:bodyPr>
          <a:lstStyle/>
          <a:p>
            <a:r>
              <a:rPr lang="en-US" dirty="0" smtClean="0">
                <a:cs typeface="Arial" charset="0"/>
              </a:rPr>
              <a:t>Two </a:t>
            </a:r>
            <a:r>
              <a:rPr lang="en-US" dirty="0">
                <a:cs typeface="Arial" charset="0"/>
              </a:rPr>
              <a:t>ways to install your own SWI handler</a:t>
            </a:r>
          </a:p>
          <a:p>
            <a:pPr eaLnBrk="1" hangingPunct="1"/>
            <a:r>
              <a:rPr lang="en-US" dirty="0" smtClean="0">
                <a:cs typeface="Arial" charset="0"/>
              </a:rPr>
              <a:t>Method 1 </a:t>
            </a:r>
          </a:p>
          <a:p>
            <a:pPr lvl="1" eaLnBrk="1" hangingPunct="1"/>
            <a:r>
              <a:rPr lang="en-US" dirty="0" smtClean="0">
                <a:cs typeface="Arial" charset="0"/>
              </a:rPr>
              <a:t>Change the address of </a:t>
            </a:r>
            <a:r>
              <a:rPr lang="en-US" dirty="0" err="1" smtClean="0">
                <a:cs typeface="Arial" charset="0"/>
              </a:rPr>
              <a:t>S_Handler</a:t>
            </a:r>
            <a:r>
              <a:rPr lang="en-US" dirty="0" smtClean="0">
                <a:cs typeface="Arial" charset="0"/>
              </a:rPr>
              <a:t> (stored in </a:t>
            </a:r>
            <a:r>
              <a:rPr lang="en-US" dirty="0" err="1" smtClean="0">
                <a:cs typeface="Arial" charset="0"/>
              </a:rPr>
              <a:t>softvec</a:t>
            </a:r>
            <a:r>
              <a:rPr lang="en-US" dirty="0" smtClean="0">
                <a:cs typeface="Arial" charset="0"/>
              </a:rPr>
              <a:t>) to point to the new SWI handler</a:t>
            </a:r>
          </a:p>
          <a:p>
            <a:pPr eaLnBrk="1" hangingPunct="1"/>
            <a:r>
              <a:rPr lang="en-US" dirty="0" smtClean="0">
                <a:cs typeface="Arial" charset="0"/>
              </a:rPr>
              <a:t>Method </a:t>
            </a:r>
            <a:r>
              <a:rPr lang="en-US" dirty="0">
                <a:cs typeface="Arial" charset="0"/>
              </a:rPr>
              <a:t>2 (done in lecture) </a:t>
            </a:r>
          </a:p>
          <a:p>
            <a:pPr lvl="1" eaLnBrk="1" hangingPunct="1"/>
            <a:r>
              <a:rPr lang="en-US" dirty="0">
                <a:cs typeface="Arial" charset="0"/>
              </a:rPr>
              <a:t>Define a new location for </a:t>
            </a:r>
            <a:r>
              <a:rPr lang="en-US" dirty="0" err="1">
                <a:cs typeface="Arial" charset="0"/>
              </a:rPr>
              <a:t>softvec</a:t>
            </a:r>
            <a:endParaRPr lang="en-US" dirty="0">
              <a:cs typeface="Arial" charset="0"/>
            </a:endParaRPr>
          </a:p>
          <a:p>
            <a:pPr lvl="1" eaLnBrk="1" hangingPunct="1"/>
            <a:r>
              <a:rPr lang="en-US" dirty="0">
                <a:cs typeface="Arial" charset="0"/>
              </a:rPr>
              <a:t>Store the address of the new SWI handler in </a:t>
            </a:r>
            <a:r>
              <a:rPr lang="en-US" dirty="0" err="1">
                <a:cs typeface="Arial" charset="0"/>
              </a:rPr>
              <a:t>softvec</a:t>
            </a:r>
            <a:endParaRPr lang="en-US" dirty="0">
              <a:cs typeface="Arial" charset="0"/>
            </a:endParaRPr>
          </a:p>
          <a:p>
            <a:pPr lvl="1" eaLnBrk="1" hangingPunct="1"/>
            <a:r>
              <a:rPr lang="en-US" dirty="0">
                <a:cs typeface="Arial" charset="0"/>
              </a:rPr>
              <a:t>Change the instruction stored in vector table location 0x08 to point to the new </a:t>
            </a:r>
            <a:r>
              <a:rPr lang="en-US" dirty="0" err="1" smtClean="0">
                <a:cs typeface="Arial" charset="0"/>
              </a:rPr>
              <a:t>softvec</a:t>
            </a:r>
            <a:endParaRPr lang="en-US" dirty="0">
              <a:cs typeface="Arial" charset="0"/>
            </a:endParaRPr>
          </a:p>
        </p:txBody>
      </p:sp>
    </p:spTree>
    <p:extLst>
      <p:ext uri="{BB962C8B-B14F-4D97-AF65-F5344CB8AC3E}">
        <p14:creationId xmlns:p14="http://schemas.microsoft.com/office/powerpoint/2010/main" val="3852972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dirty="0">
                <a:cs typeface="Arial" charset="0"/>
              </a:rPr>
              <a:t>Installing your SWI handler</a:t>
            </a:r>
          </a:p>
        </p:txBody>
      </p:sp>
      <p:sp>
        <p:nvSpPr>
          <p:cNvPr id="71682" name="Rectangle 3"/>
          <p:cNvSpPr>
            <a:spLocks noGrp="1" noChangeArrowheads="1"/>
          </p:cNvSpPr>
          <p:nvPr>
            <p:ph idx="1"/>
          </p:nvPr>
        </p:nvSpPr>
        <p:spPr/>
        <p:txBody>
          <a:bodyPr/>
          <a:lstStyle/>
          <a:p>
            <a:r>
              <a:rPr lang="en-US" sz="1500" dirty="0" smtClean="0">
                <a:cs typeface="Arial" charset="0"/>
              </a:rPr>
              <a:t>Method </a:t>
            </a:r>
            <a:r>
              <a:rPr lang="en-US" sz="1500" dirty="0">
                <a:cs typeface="Arial" charset="0"/>
              </a:rPr>
              <a:t>2 (done in lecture) </a:t>
            </a:r>
          </a:p>
          <a:p>
            <a:pPr lvl="1" eaLnBrk="1" hangingPunct="1"/>
            <a:r>
              <a:rPr lang="en-US" sz="1400" dirty="0">
                <a:cs typeface="Arial" charset="0"/>
              </a:rPr>
              <a:t>Define a new location for </a:t>
            </a:r>
            <a:r>
              <a:rPr lang="en-US" sz="1400" dirty="0" err="1">
                <a:cs typeface="Arial" charset="0"/>
              </a:rPr>
              <a:t>softvec</a:t>
            </a:r>
            <a:endParaRPr lang="en-US" sz="1400" dirty="0">
              <a:cs typeface="Arial" charset="0"/>
            </a:endParaRPr>
          </a:p>
          <a:p>
            <a:pPr lvl="1" eaLnBrk="1" hangingPunct="1"/>
            <a:r>
              <a:rPr lang="en-US" sz="1400" dirty="0">
                <a:cs typeface="Arial" charset="0"/>
              </a:rPr>
              <a:t>Store the address of the new SWI handler in </a:t>
            </a:r>
            <a:r>
              <a:rPr lang="en-US" sz="1400" dirty="0" err="1">
                <a:cs typeface="Arial" charset="0"/>
              </a:rPr>
              <a:t>softvec</a:t>
            </a:r>
            <a:endParaRPr lang="en-US" sz="1400" dirty="0">
              <a:cs typeface="Arial" charset="0"/>
            </a:endParaRPr>
          </a:p>
          <a:p>
            <a:pPr lvl="1" eaLnBrk="1" hangingPunct="1"/>
            <a:r>
              <a:rPr lang="en-US" sz="1400" dirty="0">
                <a:cs typeface="Arial" charset="0"/>
              </a:rPr>
              <a:t>Change the instruction stored in vector table location 0x08 to point to the new </a:t>
            </a:r>
            <a:r>
              <a:rPr lang="en-US" sz="1400" dirty="0" err="1">
                <a:cs typeface="Arial" charset="0"/>
              </a:rPr>
              <a:t>softvec</a:t>
            </a:r>
            <a:endParaRPr lang="en-US" sz="1400" dirty="0">
              <a:cs typeface="Arial" charset="0"/>
            </a:endParaRPr>
          </a:p>
          <a:p>
            <a:pPr lvl="1" eaLnBrk="1" hangingPunct="1">
              <a:buFontTx/>
              <a:buNone/>
            </a:pPr>
            <a:endParaRPr lang="en-US" sz="1400" dirty="0">
              <a:cs typeface="Arial" charset="0"/>
            </a:endParaRPr>
          </a:p>
          <a:p>
            <a:pPr eaLnBrk="1" hangingPunct="1">
              <a:buFontTx/>
              <a:buNone/>
            </a:pPr>
            <a:endParaRPr lang="en-US" dirty="0">
              <a:cs typeface="Arial" charset="0"/>
            </a:endParaRPr>
          </a:p>
        </p:txBody>
      </p:sp>
      <p:sp>
        <p:nvSpPr>
          <p:cNvPr id="31" name="Slide Number Placeholder 3"/>
          <p:cNvSpPr>
            <a:spLocks noGrp="1"/>
          </p:cNvSpPr>
          <p:nvPr>
            <p:ph type="sldNum" sz="quarter" idx="4294967295"/>
          </p:nvPr>
        </p:nvSpPr>
        <p:spPr>
          <a:xfrm>
            <a:off x="8398933" y="1172856"/>
            <a:ext cx="696155" cy="365125"/>
          </a:xfrm>
          <a:prstGeom prst="rect">
            <a:avLst/>
          </a:prstGeom>
        </p:spPr>
        <p:txBody>
          <a:bodyPr/>
          <a:lstStyle/>
          <a:p>
            <a:fld id="{57AF16DE-A0D5-4438-950F-5B1E159C2C28}" type="slidenum">
              <a:rPr lang="en-US" smtClean="0"/>
              <a:pPr/>
              <a:t>52</a:t>
            </a:fld>
            <a:endParaRPr lang="en-US" dirty="0"/>
          </a:p>
        </p:txBody>
      </p:sp>
      <p:grpSp>
        <p:nvGrpSpPr>
          <p:cNvPr id="2" name="Group 4"/>
          <p:cNvGrpSpPr>
            <a:grpSpLocks/>
          </p:cNvGrpSpPr>
          <p:nvPr/>
        </p:nvGrpSpPr>
        <p:grpSpPr bwMode="auto">
          <a:xfrm>
            <a:off x="747692" y="2538910"/>
            <a:ext cx="7540625" cy="3578225"/>
            <a:chOff x="321" y="1916"/>
            <a:chExt cx="4750" cy="2254"/>
          </a:xfrm>
        </p:grpSpPr>
        <p:sp>
          <p:nvSpPr>
            <p:cNvPr id="71684" name="Line 5"/>
            <p:cNvSpPr>
              <a:spLocks noChangeShapeType="1"/>
            </p:cNvSpPr>
            <p:nvPr/>
          </p:nvSpPr>
          <p:spPr bwMode="auto">
            <a:xfrm>
              <a:off x="4685" y="3106"/>
              <a:ext cx="0" cy="1064"/>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85" name="Line 6"/>
            <p:cNvSpPr>
              <a:spLocks noChangeShapeType="1"/>
            </p:cNvSpPr>
            <p:nvPr/>
          </p:nvSpPr>
          <p:spPr bwMode="auto">
            <a:xfrm flipH="1">
              <a:off x="321" y="4163"/>
              <a:ext cx="4364"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86" name="Rectangle 7"/>
            <p:cNvSpPr>
              <a:spLocks noChangeArrowheads="1"/>
            </p:cNvSpPr>
            <p:nvPr/>
          </p:nvSpPr>
          <p:spPr bwMode="auto">
            <a:xfrm>
              <a:off x="2110" y="2252"/>
              <a:ext cx="1161" cy="945"/>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b="1" dirty="0" smtClean="0">
                  <a:solidFill>
                    <a:srgbClr val="FF0000"/>
                  </a:solidFill>
                  <a:latin typeface="Courier New" charset="0"/>
                </a:rPr>
                <a:t>0x200]</a:t>
              </a:r>
              <a:r>
                <a:rPr lang="en-US" sz="1200" dirty="0" smtClean="0">
                  <a:solidFill>
                    <a:srgbClr val="808080"/>
                  </a:solidFill>
                  <a:latin typeface="Courier New" charset="0"/>
                </a:rPr>
                <a:t>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 </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LDR pc, </a:t>
              </a:r>
              <a:r>
                <a:rPr lang="en-US" sz="1200" dirty="0" smtClean="0">
                  <a:solidFill>
                    <a:srgbClr val="808080"/>
                  </a:solidFill>
                  <a:latin typeface="Courier New" charset="0"/>
                </a:rPr>
                <a:t>[pc</a:t>
              </a:r>
              <a:r>
                <a:rPr lang="en-US" sz="1200" dirty="0">
                  <a:solidFill>
                    <a:srgbClr val="808080"/>
                  </a:solidFill>
                  <a:latin typeface="Courier New" charset="0"/>
                </a:rPr>
                <a:t>, </a:t>
              </a:r>
              <a:r>
                <a:rPr lang="en-US" sz="1200" dirty="0" smtClean="0">
                  <a:solidFill>
                    <a:srgbClr val="808080"/>
                  </a:solidFill>
                  <a:latin typeface="Courier New" charset="0"/>
                </a:rPr>
                <a:t>0x100]</a:t>
              </a:r>
              <a:endParaRPr lang="en-US" sz="1200" dirty="0">
                <a:solidFill>
                  <a:srgbClr val="808080"/>
                </a:solidFill>
              </a:endParaRPr>
            </a:p>
          </p:txBody>
        </p:sp>
        <p:sp>
          <p:nvSpPr>
            <p:cNvPr id="71687" name="Text Box 8"/>
            <p:cNvSpPr txBox="1">
              <a:spLocks noChangeArrowheads="1"/>
            </p:cNvSpPr>
            <p:nvPr/>
          </p:nvSpPr>
          <p:spPr bwMode="auto">
            <a:xfrm>
              <a:off x="1988" y="1916"/>
              <a:ext cx="132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cs typeface="Arial" charset="0"/>
                </a:rPr>
                <a:t>Vector Table </a:t>
              </a:r>
            </a:p>
            <a:p>
              <a:pPr algn="ctr">
                <a:spcBef>
                  <a:spcPct val="0"/>
                </a:spcBef>
                <a:buClrTx/>
                <a:buSzTx/>
                <a:buFontTx/>
                <a:buNone/>
              </a:pPr>
              <a:r>
                <a:rPr lang="en-US" sz="1400">
                  <a:solidFill>
                    <a:srgbClr val="808080"/>
                  </a:solidFill>
                  <a:cs typeface="Arial" charset="0"/>
                </a:rPr>
                <a:t>starting at 0x00 in memory</a:t>
              </a:r>
              <a:endParaRPr lang="en-US" sz="1600">
                <a:solidFill>
                  <a:srgbClr val="808080"/>
                </a:solidFill>
                <a:cs typeface="Arial" charset="0"/>
              </a:endParaRPr>
            </a:p>
          </p:txBody>
        </p:sp>
        <p:sp>
          <p:nvSpPr>
            <p:cNvPr id="71688" name="Text Box 9"/>
            <p:cNvSpPr txBox="1">
              <a:spLocks noChangeArrowheads="1"/>
            </p:cNvSpPr>
            <p:nvPr/>
          </p:nvSpPr>
          <p:spPr bwMode="auto">
            <a:xfrm>
              <a:off x="1779" y="2221"/>
              <a:ext cx="34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CC3300"/>
                  </a:solidFill>
                  <a:latin typeface="Courier New" charset="0"/>
                  <a:cs typeface="Arial" charset="0"/>
                </a:rPr>
                <a:t>0x00</a:t>
              </a:r>
            </a:p>
            <a:p>
              <a:pPr algn="ctr">
                <a:spcBef>
                  <a:spcPct val="0"/>
                </a:spcBef>
                <a:buClrTx/>
                <a:buSzTx/>
                <a:buFontTx/>
                <a:buNone/>
              </a:pPr>
              <a:r>
                <a:rPr lang="en-US" sz="1200">
                  <a:solidFill>
                    <a:srgbClr val="CC3300"/>
                  </a:solidFill>
                  <a:latin typeface="Courier New" charset="0"/>
                  <a:cs typeface="Arial" charset="0"/>
                </a:rPr>
                <a:t>0x04</a:t>
              </a:r>
            </a:p>
            <a:p>
              <a:pPr algn="ctr">
                <a:spcBef>
                  <a:spcPct val="0"/>
                </a:spcBef>
                <a:buClrTx/>
                <a:buSzTx/>
                <a:buFontTx/>
                <a:buNone/>
              </a:pPr>
              <a:r>
                <a:rPr lang="en-US" sz="1200">
                  <a:solidFill>
                    <a:srgbClr val="CC3300"/>
                  </a:solidFill>
                  <a:latin typeface="Courier New" charset="0"/>
                  <a:cs typeface="Arial" charset="0"/>
                </a:rPr>
                <a:t>0x08</a:t>
              </a:r>
            </a:p>
            <a:p>
              <a:pPr algn="ctr">
                <a:spcBef>
                  <a:spcPct val="0"/>
                </a:spcBef>
                <a:buClrTx/>
                <a:buSzTx/>
                <a:buFontTx/>
                <a:buNone/>
              </a:pPr>
              <a:r>
                <a:rPr lang="en-US" sz="1200">
                  <a:solidFill>
                    <a:srgbClr val="CC3300"/>
                  </a:solidFill>
                  <a:latin typeface="Courier New" charset="0"/>
                  <a:cs typeface="Arial" charset="0"/>
                </a:rPr>
                <a:t>0x0c</a:t>
              </a:r>
            </a:p>
            <a:p>
              <a:pPr algn="ctr">
                <a:spcBef>
                  <a:spcPct val="0"/>
                </a:spcBef>
                <a:buClrTx/>
                <a:buSzTx/>
                <a:buFontTx/>
                <a:buNone/>
              </a:pPr>
              <a:r>
                <a:rPr lang="en-US" sz="1200">
                  <a:solidFill>
                    <a:srgbClr val="CC3300"/>
                  </a:solidFill>
                  <a:latin typeface="Courier New" charset="0"/>
                  <a:cs typeface="Arial" charset="0"/>
                </a:rPr>
                <a:t>0x10</a:t>
              </a:r>
            </a:p>
            <a:p>
              <a:pPr algn="ctr">
                <a:spcBef>
                  <a:spcPct val="0"/>
                </a:spcBef>
                <a:buClrTx/>
                <a:buSzTx/>
                <a:buFontTx/>
                <a:buNone/>
              </a:pPr>
              <a:r>
                <a:rPr lang="en-US" sz="1200">
                  <a:solidFill>
                    <a:srgbClr val="CC3300"/>
                  </a:solidFill>
                  <a:latin typeface="Courier New" charset="0"/>
                  <a:cs typeface="Arial" charset="0"/>
                </a:rPr>
                <a:t>0x14</a:t>
              </a:r>
            </a:p>
            <a:p>
              <a:pPr algn="ctr">
                <a:spcBef>
                  <a:spcPct val="0"/>
                </a:spcBef>
                <a:buClrTx/>
                <a:buSzTx/>
                <a:buFontTx/>
                <a:buNone/>
              </a:pPr>
              <a:r>
                <a:rPr lang="en-US" sz="1200">
                  <a:solidFill>
                    <a:srgbClr val="CC3300"/>
                  </a:solidFill>
                  <a:latin typeface="Courier New" charset="0"/>
                  <a:cs typeface="Arial" charset="0"/>
                </a:rPr>
                <a:t>0x18</a:t>
              </a:r>
            </a:p>
            <a:p>
              <a:pPr algn="ctr">
                <a:spcBef>
                  <a:spcPct val="0"/>
                </a:spcBef>
                <a:buClrTx/>
                <a:buSzTx/>
                <a:buFontTx/>
                <a:buNone/>
              </a:pPr>
              <a:r>
                <a:rPr lang="en-US" sz="1200">
                  <a:solidFill>
                    <a:srgbClr val="CC3300"/>
                  </a:solidFill>
                  <a:latin typeface="Courier New" charset="0"/>
                  <a:cs typeface="Arial" charset="0"/>
                </a:rPr>
                <a:t>0x1c</a:t>
              </a:r>
            </a:p>
          </p:txBody>
        </p:sp>
        <p:sp>
          <p:nvSpPr>
            <p:cNvPr id="71689" name="Line 10"/>
            <p:cNvSpPr>
              <a:spLocks noChangeShapeType="1"/>
            </p:cNvSpPr>
            <p:nvPr/>
          </p:nvSpPr>
          <p:spPr bwMode="auto">
            <a:xfrm>
              <a:off x="1142" y="2559"/>
              <a:ext cx="644" cy="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690" name="Line 11"/>
            <p:cNvSpPr>
              <a:spLocks noChangeShapeType="1"/>
            </p:cNvSpPr>
            <p:nvPr/>
          </p:nvSpPr>
          <p:spPr bwMode="auto">
            <a:xfrm flipV="1">
              <a:off x="3312" y="2546"/>
              <a:ext cx="819" cy="5"/>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691" name="Line 12"/>
            <p:cNvSpPr>
              <a:spLocks noChangeShapeType="1"/>
            </p:cNvSpPr>
            <p:nvPr/>
          </p:nvSpPr>
          <p:spPr bwMode="auto">
            <a:xfrm flipV="1">
              <a:off x="321" y="2656"/>
              <a:ext cx="0" cy="1512"/>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92" name="Line 13"/>
            <p:cNvSpPr>
              <a:spLocks noChangeShapeType="1"/>
            </p:cNvSpPr>
            <p:nvPr/>
          </p:nvSpPr>
          <p:spPr bwMode="auto">
            <a:xfrm>
              <a:off x="321" y="2667"/>
              <a:ext cx="227" cy="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693" name="Oval 14"/>
            <p:cNvSpPr>
              <a:spLocks noChangeArrowheads="1"/>
            </p:cNvSpPr>
            <p:nvPr/>
          </p:nvSpPr>
          <p:spPr bwMode="auto">
            <a:xfrm>
              <a:off x="3915" y="2405"/>
              <a:ext cx="136" cy="120"/>
            </a:xfrm>
            <a:prstGeom prst="ellipse">
              <a:avLst/>
            </a:prstGeom>
            <a:noFill/>
            <a:ln w="1905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r>
                <a:rPr lang="en-US" sz="1600">
                  <a:solidFill>
                    <a:srgbClr val="996633"/>
                  </a:solidFill>
                </a:rPr>
                <a:t>2</a:t>
              </a:r>
              <a:endParaRPr lang="en-US" sz="2400">
                <a:solidFill>
                  <a:srgbClr val="000000"/>
                </a:solidFill>
              </a:endParaRPr>
            </a:p>
          </p:txBody>
        </p:sp>
        <p:grpSp>
          <p:nvGrpSpPr>
            <p:cNvPr id="3" name="Group 15"/>
            <p:cNvGrpSpPr>
              <a:grpSpLocks/>
            </p:cNvGrpSpPr>
            <p:nvPr/>
          </p:nvGrpSpPr>
          <p:grpSpPr bwMode="auto">
            <a:xfrm>
              <a:off x="379" y="3292"/>
              <a:ext cx="1093" cy="743"/>
              <a:chOff x="1544" y="3285"/>
              <a:chExt cx="1093" cy="743"/>
            </a:xfrm>
          </p:grpSpPr>
          <p:sp>
            <p:nvSpPr>
              <p:cNvPr id="71707" name="Rectangle 16"/>
              <p:cNvSpPr>
                <a:spLocks noChangeArrowheads="1"/>
              </p:cNvSpPr>
              <p:nvPr/>
            </p:nvSpPr>
            <p:spPr bwMode="auto">
              <a:xfrm>
                <a:off x="1869" y="3451"/>
                <a:ext cx="768" cy="577"/>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A_Handler</a:t>
                </a:r>
                <a:r>
                  <a:rPr lang="en-US" sz="1200" dirty="0">
                    <a:solidFill>
                      <a:srgbClr val="808080"/>
                    </a:solidFill>
                    <a:latin typeface="Courier New" charset="0"/>
                  </a:rPr>
                  <a:t> </a:t>
                </a: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U_Handler</a:t>
                </a:r>
                <a:r>
                  <a:rPr lang="en-US" sz="1200" dirty="0">
                    <a:solidFill>
                      <a:srgbClr val="808080"/>
                    </a:solidFill>
                    <a:latin typeface="Courier New" charset="0"/>
                  </a:rPr>
                  <a:t> </a:t>
                </a: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S_Handler</a:t>
                </a:r>
                <a:r>
                  <a:rPr lang="en-US" sz="1200" dirty="0">
                    <a:solidFill>
                      <a:srgbClr val="808080"/>
                    </a:solidFill>
                    <a:latin typeface="Courier New" charset="0"/>
                  </a:rPr>
                  <a:t> </a:t>
                </a:r>
              </a:p>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P_Handler</a:t>
                </a:r>
                <a:endParaRPr lang="en-US" sz="1200" dirty="0">
                  <a:solidFill>
                    <a:srgbClr val="808080"/>
                  </a:solidFill>
                  <a:latin typeface="Courier New" charset="0"/>
                </a:endParaRPr>
              </a:p>
              <a:p>
                <a:pPr eaLnBrk="0" hangingPunct="0">
                  <a:spcBef>
                    <a:spcPct val="0"/>
                  </a:spcBef>
                  <a:buClrTx/>
                  <a:buSzTx/>
                  <a:buFontTx/>
                  <a:buNone/>
                </a:pPr>
                <a:r>
                  <a:rPr lang="en-US" sz="1200" dirty="0">
                    <a:solidFill>
                      <a:srgbClr val="808080"/>
                    </a:solidFill>
                    <a:latin typeface="Courier New" charset="0"/>
                  </a:rPr>
                  <a:t>...</a:t>
                </a:r>
                <a:endParaRPr lang="en-US" sz="1200" dirty="0">
                  <a:solidFill>
                    <a:srgbClr val="808080"/>
                  </a:solidFill>
                </a:endParaRPr>
              </a:p>
            </p:txBody>
          </p:sp>
          <p:sp>
            <p:nvSpPr>
              <p:cNvPr id="71708" name="Text Box 17"/>
              <p:cNvSpPr txBox="1">
                <a:spLocks noChangeArrowheads="1"/>
              </p:cNvSpPr>
              <p:nvPr/>
            </p:nvSpPr>
            <p:spPr bwMode="auto">
              <a:xfrm>
                <a:off x="1856" y="3285"/>
                <a:ext cx="65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ja-JP" altLang="en-US" sz="1200">
                    <a:solidFill>
                      <a:srgbClr val="808080"/>
                    </a:solidFill>
                    <a:cs typeface="Arial" charset="0"/>
                  </a:rPr>
                  <a:t>“</a:t>
                </a:r>
                <a:r>
                  <a:rPr lang="en-US" altLang="ja-JP" sz="1200">
                    <a:solidFill>
                      <a:srgbClr val="808080"/>
                    </a:solidFill>
                    <a:cs typeface="Arial" charset="0"/>
                  </a:rPr>
                  <a:t>Jump</a:t>
                </a:r>
                <a:r>
                  <a:rPr lang="ja-JP" altLang="en-US" sz="1200">
                    <a:solidFill>
                      <a:srgbClr val="808080"/>
                    </a:solidFill>
                    <a:cs typeface="Arial" charset="0"/>
                  </a:rPr>
                  <a:t>”</a:t>
                </a:r>
                <a:r>
                  <a:rPr lang="en-US" altLang="ja-JP" sz="1200">
                    <a:solidFill>
                      <a:srgbClr val="808080"/>
                    </a:solidFill>
                    <a:cs typeface="Arial" charset="0"/>
                  </a:rPr>
                  <a:t> Table</a:t>
                </a:r>
                <a:endParaRPr lang="en-US" sz="1200">
                  <a:solidFill>
                    <a:srgbClr val="808080"/>
                  </a:solidFill>
                  <a:cs typeface="Arial" charset="0"/>
                </a:endParaRPr>
              </a:p>
            </p:txBody>
          </p:sp>
          <p:sp>
            <p:nvSpPr>
              <p:cNvPr id="71709" name="Text Box 18"/>
              <p:cNvSpPr txBox="1">
                <a:spLocks noChangeArrowheads="1"/>
              </p:cNvSpPr>
              <p:nvPr/>
            </p:nvSpPr>
            <p:spPr bwMode="auto">
              <a:xfrm>
                <a:off x="1544" y="3476"/>
                <a:ext cx="356"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000">
                    <a:solidFill>
                      <a:srgbClr val="CC3300"/>
                    </a:solidFill>
                    <a:latin typeface="Courier New" charset="0"/>
                    <a:cs typeface="Arial" charset="0"/>
                  </a:rPr>
                  <a:t>0x108</a:t>
                </a:r>
              </a:p>
              <a:p>
                <a:pPr>
                  <a:spcBef>
                    <a:spcPct val="0"/>
                  </a:spcBef>
                  <a:buClrTx/>
                  <a:buSzTx/>
                  <a:buFontTx/>
                  <a:buNone/>
                </a:pPr>
                <a:r>
                  <a:rPr lang="en-US" sz="1000">
                    <a:solidFill>
                      <a:srgbClr val="CC3300"/>
                    </a:solidFill>
                    <a:latin typeface="Courier New" charset="0"/>
                    <a:cs typeface="Arial" charset="0"/>
                  </a:rPr>
                  <a:t>0x10c</a:t>
                </a:r>
              </a:p>
              <a:p>
                <a:pPr>
                  <a:spcBef>
                    <a:spcPct val="0"/>
                  </a:spcBef>
                  <a:buClrTx/>
                  <a:buSzTx/>
                  <a:buFontTx/>
                  <a:buNone/>
                </a:pPr>
                <a:r>
                  <a:rPr lang="en-US" sz="1000">
                    <a:solidFill>
                      <a:srgbClr val="CC3300"/>
                    </a:solidFill>
                    <a:latin typeface="Courier New" charset="0"/>
                    <a:cs typeface="Arial" charset="0"/>
                  </a:rPr>
                  <a:t>0x110</a:t>
                </a:r>
              </a:p>
              <a:p>
                <a:pPr>
                  <a:spcBef>
                    <a:spcPct val="0"/>
                  </a:spcBef>
                  <a:buClrTx/>
                  <a:buSzTx/>
                  <a:buFontTx/>
                  <a:buNone/>
                </a:pPr>
                <a:r>
                  <a:rPr lang="en-US" sz="1000">
                    <a:solidFill>
                      <a:srgbClr val="CC3300"/>
                    </a:solidFill>
                    <a:latin typeface="Courier New" charset="0"/>
                    <a:cs typeface="Arial" charset="0"/>
                  </a:rPr>
                  <a:t>0x114</a:t>
                </a:r>
              </a:p>
              <a:p>
                <a:pPr>
                  <a:spcBef>
                    <a:spcPct val="0"/>
                  </a:spcBef>
                  <a:buClrTx/>
                  <a:buSzTx/>
                  <a:buFontTx/>
                  <a:buNone/>
                </a:pPr>
                <a:r>
                  <a:rPr lang="en-US" sz="1000">
                    <a:solidFill>
                      <a:srgbClr val="CC3300"/>
                    </a:solidFill>
                    <a:latin typeface="Courier New" charset="0"/>
                    <a:cs typeface="Arial" charset="0"/>
                  </a:rPr>
                  <a:t>...</a:t>
                </a:r>
              </a:p>
            </p:txBody>
          </p:sp>
        </p:grpSp>
        <p:sp>
          <p:nvSpPr>
            <p:cNvPr id="71695" name="Line 19"/>
            <p:cNvSpPr>
              <a:spLocks noChangeShapeType="1"/>
            </p:cNvSpPr>
            <p:nvPr/>
          </p:nvSpPr>
          <p:spPr bwMode="auto">
            <a:xfrm flipV="1">
              <a:off x="1423" y="3533"/>
              <a:ext cx="410" cy="202"/>
            </a:xfrm>
            <a:prstGeom prst="line">
              <a:avLst/>
            </a:prstGeom>
            <a:noFill/>
            <a:ln w="19050" cap="rnd">
              <a:solidFill>
                <a:srgbClr val="00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 name="Group 20"/>
            <p:cNvGrpSpPr>
              <a:grpSpLocks/>
            </p:cNvGrpSpPr>
            <p:nvPr/>
          </p:nvGrpSpPr>
          <p:grpSpPr bwMode="auto">
            <a:xfrm>
              <a:off x="512" y="2189"/>
              <a:ext cx="925" cy="556"/>
              <a:chOff x="442" y="1707"/>
              <a:chExt cx="976" cy="667"/>
            </a:xfrm>
          </p:grpSpPr>
          <p:sp>
            <p:nvSpPr>
              <p:cNvPr id="71705" name="Rectangle 21"/>
              <p:cNvSpPr>
                <a:spLocks noChangeArrowheads="1"/>
              </p:cNvSpPr>
              <p:nvPr/>
            </p:nvSpPr>
            <p:spPr bwMode="auto">
              <a:xfrm>
                <a:off x="442" y="1925"/>
                <a:ext cx="976" cy="449"/>
              </a:xfrm>
              <a:prstGeom prst="rect">
                <a:avLst/>
              </a:prstGeom>
              <a:solidFill>
                <a:srgbClr val="FFFFCC"/>
              </a:solidFill>
              <a:ln w="12700">
                <a:solidFill>
                  <a:schemeClr val="bg2"/>
                </a:solidFill>
                <a:miter lim="800000"/>
                <a:headEnd/>
                <a:tailEnd/>
              </a:ln>
            </p:spPr>
            <p:txBody>
              <a:bodyPr wrap="none" anchor="ctr"/>
              <a:lstStyle/>
              <a:p>
                <a:pPr eaLnBrk="0" hangingPunct="0">
                  <a:spcBef>
                    <a:spcPct val="0"/>
                  </a:spcBef>
                  <a:buClrTx/>
                  <a:buSzTx/>
                  <a:buFontTx/>
                  <a:buNone/>
                </a:pPr>
                <a:r>
                  <a:rPr lang="en-US" sz="1400">
                    <a:solidFill>
                      <a:srgbClr val="808080"/>
                    </a:solidFill>
                    <a:latin typeface="Courier New" charset="0"/>
                  </a:rPr>
                  <a:t>ADD  r0,r0,r1 </a:t>
                </a:r>
              </a:p>
              <a:p>
                <a:pPr eaLnBrk="0" hangingPunct="0">
                  <a:spcBef>
                    <a:spcPct val="0"/>
                  </a:spcBef>
                  <a:buClrTx/>
                  <a:buSzTx/>
                  <a:buFontTx/>
                  <a:buNone/>
                </a:pPr>
                <a:r>
                  <a:rPr lang="en-US" sz="1400">
                    <a:solidFill>
                      <a:srgbClr val="808080"/>
                    </a:solidFill>
                    <a:latin typeface="Courier New" charset="0"/>
                  </a:rPr>
                  <a:t>SWI  0x10 </a:t>
                </a:r>
              </a:p>
              <a:p>
                <a:pPr eaLnBrk="0" hangingPunct="0">
                  <a:spcBef>
                    <a:spcPct val="0"/>
                  </a:spcBef>
                  <a:buClrTx/>
                  <a:buSzTx/>
                  <a:buFontTx/>
                  <a:buNone/>
                </a:pPr>
                <a:r>
                  <a:rPr lang="en-US" sz="1400">
                    <a:solidFill>
                      <a:srgbClr val="808080"/>
                    </a:solidFill>
                    <a:latin typeface="Courier New" charset="0"/>
                  </a:rPr>
                  <a:t>SUB  r2,r2,r0</a:t>
                </a:r>
                <a:endParaRPr lang="en-US" sz="2400">
                  <a:solidFill>
                    <a:srgbClr val="808080"/>
                  </a:solidFill>
                </a:endParaRPr>
              </a:p>
            </p:txBody>
          </p:sp>
          <p:sp>
            <p:nvSpPr>
              <p:cNvPr id="71706" name="Text Box 22"/>
              <p:cNvSpPr txBox="1">
                <a:spLocks noChangeArrowheads="1"/>
              </p:cNvSpPr>
              <p:nvPr/>
            </p:nvSpPr>
            <p:spPr bwMode="auto">
              <a:xfrm>
                <a:off x="444" y="1707"/>
                <a:ext cx="967"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cs typeface="Arial" charset="0"/>
                  </a:rPr>
                  <a:t>USER Program</a:t>
                </a:r>
              </a:p>
            </p:txBody>
          </p:sp>
        </p:grpSp>
        <p:sp>
          <p:nvSpPr>
            <p:cNvPr id="71697" name="Text Box 23"/>
            <p:cNvSpPr txBox="1">
              <a:spLocks noChangeArrowheads="1"/>
            </p:cNvSpPr>
            <p:nvPr/>
          </p:nvSpPr>
          <p:spPr bwMode="auto">
            <a:xfrm>
              <a:off x="1902" y="3384"/>
              <a:ext cx="7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dirty="0">
                  <a:solidFill>
                    <a:srgbClr val="808080"/>
                  </a:solidFill>
                  <a:cs typeface="Arial" charset="0"/>
                </a:rPr>
                <a:t>SWI Handler</a:t>
              </a:r>
            </a:p>
            <a:p>
              <a:pPr algn="ctr">
                <a:spcBef>
                  <a:spcPct val="0"/>
                </a:spcBef>
                <a:buClrTx/>
                <a:buSzTx/>
                <a:buFontTx/>
                <a:buNone/>
              </a:pPr>
              <a:r>
                <a:rPr lang="en-US" sz="1200" dirty="0">
                  <a:solidFill>
                    <a:srgbClr val="808080"/>
                  </a:solidFill>
                  <a:cs typeface="Arial" charset="0"/>
                </a:rPr>
                <a:t>(</a:t>
              </a:r>
              <a:r>
                <a:rPr lang="en-US" sz="1200" dirty="0" err="1">
                  <a:solidFill>
                    <a:srgbClr val="808080"/>
                  </a:solidFill>
                  <a:latin typeface="Courier New" charset="0"/>
                  <a:cs typeface="Arial" charset="0"/>
                </a:rPr>
                <a:t>S_Handler</a:t>
              </a:r>
              <a:r>
                <a:rPr lang="en-US" sz="1200" dirty="0">
                  <a:solidFill>
                    <a:srgbClr val="808080"/>
                  </a:solidFill>
                  <a:cs typeface="Arial" charset="0"/>
                </a:rPr>
                <a:t>)</a:t>
              </a:r>
            </a:p>
          </p:txBody>
        </p:sp>
        <p:sp>
          <p:nvSpPr>
            <p:cNvPr id="71698" name="Rectangle 24"/>
            <p:cNvSpPr>
              <a:spLocks noChangeArrowheads="1"/>
            </p:cNvSpPr>
            <p:nvPr/>
          </p:nvSpPr>
          <p:spPr bwMode="auto">
            <a:xfrm>
              <a:off x="1858" y="3323"/>
              <a:ext cx="838" cy="797"/>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rgbClr val="808080"/>
                </a:solidFill>
              </a:endParaRPr>
            </a:p>
          </p:txBody>
        </p:sp>
        <p:sp>
          <p:nvSpPr>
            <p:cNvPr id="71699" name="Text Box 25"/>
            <p:cNvSpPr txBox="1">
              <a:spLocks noChangeArrowheads="1"/>
            </p:cNvSpPr>
            <p:nvPr/>
          </p:nvSpPr>
          <p:spPr bwMode="auto">
            <a:xfrm>
              <a:off x="4147" y="2007"/>
              <a:ext cx="9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200">
                  <a:solidFill>
                    <a:srgbClr val="808080"/>
                  </a:solidFill>
                  <a:cs typeface="Arial" charset="0"/>
                </a:rPr>
                <a:t>New SWI Handler</a:t>
              </a:r>
            </a:p>
            <a:p>
              <a:pPr algn="ctr">
                <a:spcBef>
                  <a:spcPct val="0"/>
                </a:spcBef>
                <a:buClrTx/>
                <a:buSzTx/>
                <a:buFontTx/>
                <a:buNone/>
              </a:pPr>
              <a:r>
                <a:rPr lang="en-US" sz="1200">
                  <a:solidFill>
                    <a:srgbClr val="808080"/>
                  </a:solidFill>
                  <a:cs typeface="Arial" charset="0"/>
                </a:rPr>
                <a:t>(</a:t>
              </a:r>
              <a:r>
                <a:rPr lang="en-US" sz="1200">
                  <a:solidFill>
                    <a:srgbClr val="808080"/>
                  </a:solidFill>
                  <a:latin typeface="Courier New" charset="0"/>
                  <a:cs typeface="Arial" charset="0"/>
                </a:rPr>
                <a:t>New</a:t>
              </a:r>
              <a:r>
                <a:rPr lang="en-US" sz="1200">
                  <a:solidFill>
                    <a:srgbClr val="808080"/>
                  </a:solidFill>
                  <a:cs typeface="Arial" charset="0"/>
                </a:rPr>
                <a:t>_</a:t>
              </a:r>
              <a:r>
                <a:rPr lang="en-US" sz="1200">
                  <a:solidFill>
                    <a:srgbClr val="808080"/>
                  </a:solidFill>
                  <a:latin typeface="Courier New" charset="0"/>
                  <a:cs typeface="Arial" charset="0"/>
                </a:rPr>
                <a:t>S_Handler</a:t>
              </a:r>
              <a:r>
                <a:rPr lang="en-US" sz="1200">
                  <a:solidFill>
                    <a:srgbClr val="808080"/>
                  </a:solidFill>
                  <a:cs typeface="Arial" charset="0"/>
                </a:rPr>
                <a:t>)</a:t>
              </a:r>
            </a:p>
          </p:txBody>
        </p:sp>
        <p:sp>
          <p:nvSpPr>
            <p:cNvPr id="71700" name="Rectangle 26"/>
            <p:cNvSpPr>
              <a:spLocks noChangeArrowheads="1"/>
            </p:cNvSpPr>
            <p:nvPr/>
          </p:nvSpPr>
          <p:spPr bwMode="auto">
            <a:xfrm>
              <a:off x="4199" y="2310"/>
              <a:ext cx="838" cy="797"/>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rgbClr val="808080"/>
                </a:solidFill>
              </a:endParaRPr>
            </a:p>
          </p:txBody>
        </p:sp>
        <p:sp>
          <p:nvSpPr>
            <p:cNvPr id="71701" name="Rectangle 27"/>
            <p:cNvSpPr>
              <a:spLocks noChangeArrowheads="1"/>
            </p:cNvSpPr>
            <p:nvPr/>
          </p:nvSpPr>
          <p:spPr bwMode="auto">
            <a:xfrm>
              <a:off x="3162" y="3526"/>
              <a:ext cx="944" cy="273"/>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200" dirty="0">
                  <a:solidFill>
                    <a:srgbClr val="808080"/>
                  </a:solidFill>
                  <a:latin typeface="Courier New" charset="0"/>
                </a:rPr>
                <a:t>&amp;</a:t>
              </a:r>
              <a:r>
                <a:rPr lang="en-US" sz="1200" dirty="0" err="1">
                  <a:solidFill>
                    <a:srgbClr val="808080"/>
                  </a:solidFill>
                  <a:latin typeface="Courier New" charset="0"/>
                </a:rPr>
                <a:t>New_S_Handler</a:t>
              </a:r>
              <a:r>
                <a:rPr lang="en-US" sz="1200" dirty="0">
                  <a:solidFill>
                    <a:srgbClr val="808080"/>
                  </a:solidFill>
                  <a:latin typeface="Courier New" charset="0"/>
                </a:rPr>
                <a:t> </a:t>
              </a:r>
              <a:endParaRPr lang="en-US" sz="1200" dirty="0">
                <a:solidFill>
                  <a:srgbClr val="808080"/>
                </a:solidFill>
              </a:endParaRPr>
            </a:p>
          </p:txBody>
        </p:sp>
        <p:sp>
          <p:nvSpPr>
            <p:cNvPr id="71702" name="Text Box 28"/>
            <p:cNvSpPr txBox="1">
              <a:spLocks noChangeArrowheads="1"/>
            </p:cNvSpPr>
            <p:nvPr/>
          </p:nvSpPr>
          <p:spPr bwMode="auto">
            <a:xfrm>
              <a:off x="3096" y="3360"/>
              <a:ext cx="8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ja-JP" altLang="en-US" sz="1200">
                  <a:solidFill>
                    <a:srgbClr val="808080"/>
                  </a:solidFill>
                  <a:cs typeface="Arial" charset="0"/>
                </a:rPr>
                <a:t>“</a:t>
              </a:r>
              <a:r>
                <a:rPr lang="en-US" altLang="ja-JP" sz="1200">
                  <a:solidFill>
                    <a:srgbClr val="808080"/>
                  </a:solidFill>
                  <a:cs typeface="Arial" charset="0"/>
                </a:rPr>
                <a:t>New Jump</a:t>
              </a:r>
              <a:r>
                <a:rPr lang="ja-JP" altLang="en-US" sz="1200">
                  <a:solidFill>
                    <a:srgbClr val="808080"/>
                  </a:solidFill>
                  <a:cs typeface="Arial" charset="0"/>
                </a:rPr>
                <a:t>”</a:t>
              </a:r>
              <a:r>
                <a:rPr lang="en-US" altLang="ja-JP" sz="1200">
                  <a:solidFill>
                    <a:srgbClr val="808080"/>
                  </a:solidFill>
                  <a:cs typeface="Arial" charset="0"/>
                </a:rPr>
                <a:t> Table</a:t>
              </a:r>
              <a:endParaRPr lang="en-US" sz="1200">
                <a:solidFill>
                  <a:srgbClr val="808080"/>
                </a:solidFill>
                <a:cs typeface="Arial" charset="0"/>
              </a:endParaRPr>
            </a:p>
          </p:txBody>
        </p:sp>
        <p:sp>
          <p:nvSpPr>
            <p:cNvPr id="71703" name="Text Box 29"/>
            <p:cNvSpPr txBox="1">
              <a:spLocks noChangeArrowheads="1"/>
            </p:cNvSpPr>
            <p:nvPr/>
          </p:nvSpPr>
          <p:spPr bwMode="auto">
            <a:xfrm>
              <a:off x="2831" y="3580"/>
              <a:ext cx="3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000">
                  <a:solidFill>
                    <a:srgbClr val="CC3300"/>
                  </a:solidFill>
                  <a:latin typeface="Courier New" charset="0"/>
                  <a:cs typeface="Arial" charset="0"/>
                </a:rPr>
                <a:t>0x210</a:t>
              </a:r>
            </a:p>
          </p:txBody>
        </p:sp>
        <p:sp>
          <p:nvSpPr>
            <p:cNvPr id="71704" name="Line 30"/>
            <p:cNvSpPr>
              <a:spLocks noChangeShapeType="1"/>
            </p:cNvSpPr>
            <p:nvPr/>
          </p:nvSpPr>
          <p:spPr bwMode="auto">
            <a:xfrm flipV="1">
              <a:off x="4013" y="2371"/>
              <a:ext cx="180" cy="1209"/>
            </a:xfrm>
            <a:prstGeom prst="line">
              <a:avLst/>
            </a:prstGeom>
            <a:noFill/>
            <a:ln w="19050" cap="rnd">
              <a:solidFill>
                <a:srgbClr val="00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26735618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normAutofit fontScale="90000"/>
          </a:bodyPr>
          <a:lstStyle/>
          <a:p>
            <a:r>
              <a:rPr lang="en-US" dirty="0">
                <a:ea typeface="ＭＳ Ｐゴシック" charset="0"/>
                <a:cs typeface="Arial" charset="0"/>
              </a:rPr>
              <a:t>LDR Instruction</a:t>
            </a:r>
          </a:p>
        </p:txBody>
      </p:sp>
      <p:sp>
        <p:nvSpPr>
          <p:cNvPr id="63490" name="Rectangle 3"/>
          <p:cNvSpPr>
            <a:spLocks noGrp="1" noChangeArrowheads="1"/>
          </p:cNvSpPr>
          <p:nvPr>
            <p:ph idx="1"/>
          </p:nvPr>
        </p:nvSpPr>
        <p:spPr/>
        <p:txBody>
          <a:bodyPr>
            <a:normAutofit/>
          </a:bodyPr>
          <a:lstStyle/>
          <a:p>
            <a:r>
              <a:rPr lang="en-US" dirty="0">
                <a:latin typeface="Courier New" charset="0"/>
                <a:ea typeface="ＭＳ Ｐゴシック" charset="0"/>
                <a:cs typeface="Arial" charset="0"/>
              </a:rPr>
              <a:t>LDR </a:t>
            </a:r>
            <a:r>
              <a:rPr lang="en-US" dirty="0" err="1">
                <a:latin typeface="Courier New" charset="0"/>
                <a:ea typeface="ＭＳ Ｐゴシック" charset="0"/>
                <a:cs typeface="Arial" charset="0"/>
              </a:rPr>
              <a:t>rd</a:t>
            </a:r>
            <a:r>
              <a:rPr lang="en-US" dirty="0">
                <a:latin typeface="Courier New" charset="0"/>
                <a:ea typeface="ＭＳ Ｐゴシック" charset="0"/>
                <a:cs typeface="Arial" charset="0"/>
              </a:rPr>
              <a:t>, [</a:t>
            </a:r>
            <a:r>
              <a:rPr lang="en-US" dirty="0" err="1">
                <a:latin typeface="Courier New" charset="0"/>
                <a:ea typeface="ＭＳ Ｐゴシック" charset="0"/>
                <a:cs typeface="Arial" charset="0"/>
              </a:rPr>
              <a:t>rn</a:t>
            </a:r>
            <a:r>
              <a:rPr lang="en-US" dirty="0">
                <a:latin typeface="Courier New" charset="0"/>
                <a:ea typeface="ＭＳ Ｐゴシック" charset="0"/>
                <a:cs typeface="Arial" charset="0"/>
              </a:rPr>
              <a:t>, #offset] </a:t>
            </a:r>
            <a:r>
              <a:rPr lang="en-US" dirty="0" err="1" smtClean="0">
                <a:latin typeface="Courier New" charset="0"/>
                <a:ea typeface="ＭＳ Ｐゴシック" charset="0"/>
                <a:cs typeface="Arial" charset="0"/>
              </a:rPr>
              <a:t>rd</a:t>
            </a:r>
            <a:r>
              <a:rPr lang="en-US" dirty="0" smtClean="0">
                <a:latin typeface="Courier New" charset="0"/>
                <a:ea typeface="ＭＳ Ｐゴシック" charset="0"/>
                <a:cs typeface="Arial" charset="0"/>
              </a:rPr>
              <a:t> </a:t>
            </a:r>
            <a:r>
              <a:rPr lang="en-US" dirty="0">
                <a:latin typeface="Courier New" charset="0"/>
                <a:ea typeface="ＭＳ Ｐゴシック" charset="0"/>
                <a:cs typeface="Arial" charset="0"/>
                <a:sym typeface="Wingdings" charset="0"/>
              </a:rPr>
              <a:t> </a:t>
            </a:r>
            <a:r>
              <a:rPr lang="en-US" dirty="0" err="1">
                <a:latin typeface="Courier New" charset="0"/>
                <a:ea typeface="ＭＳ Ｐゴシック" charset="0"/>
                <a:cs typeface="Arial" charset="0"/>
                <a:sym typeface="Wingdings" charset="0"/>
              </a:rPr>
              <a:t>mem</a:t>
            </a:r>
            <a:r>
              <a:rPr lang="en-US" dirty="0">
                <a:latin typeface="Courier New" charset="0"/>
                <a:ea typeface="ＭＳ Ｐゴシック" charset="0"/>
                <a:cs typeface="Arial" charset="0"/>
                <a:sym typeface="Wingdings" charset="0"/>
              </a:rPr>
              <a:t>[</a:t>
            </a:r>
            <a:r>
              <a:rPr lang="en-US" dirty="0" err="1">
                <a:latin typeface="Courier New" charset="0"/>
                <a:ea typeface="ＭＳ Ｐゴシック" charset="0"/>
                <a:cs typeface="Arial" charset="0"/>
                <a:sym typeface="Wingdings" charset="0"/>
              </a:rPr>
              <a:t>rn+offset</a:t>
            </a:r>
            <a:r>
              <a:rPr lang="en-US" dirty="0" smtClean="0">
                <a:latin typeface="Courier New" charset="0"/>
                <a:ea typeface="ＭＳ Ｐゴシック" charset="0"/>
                <a:cs typeface="Arial" charset="0"/>
                <a:sym typeface="Wingdings" charset="0"/>
              </a:rPr>
              <a:t>]</a:t>
            </a:r>
            <a:endParaRPr lang="en-US" dirty="0">
              <a:latin typeface="Courier New" charset="0"/>
              <a:ea typeface="ＭＳ Ｐゴシック" charset="0"/>
              <a:cs typeface="Arial" charset="0"/>
              <a:sym typeface="Wingdings" charset="0"/>
            </a:endParaRPr>
          </a:p>
          <a:p>
            <a:r>
              <a:rPr lang="en-US" dirty="0" err="1">
                <a:latin typeface="Courier New" charset="0"/>
                <a:ea typeface="ＭＳ Ｐゴシック" charset="0"/>
                <a:cs typeface="Arial" charset="0"/>
              </a:rPr>
              <a:t>rd</a:t>
            </a:r>
            <a:r>
              <a:rPr lang="en-US" dirty="0">
                <a:latin typeface="Courier New" charset="0"/>
                <a:ea typeface="ＭＳ Ｐゴシック" charset="0"/>
                <a:cs typeface="Arial" charset="0"/>
              </a:rPr>
              <a:t>, </a:t>
            </a:r>
            <a:r>
              <a:rPr lang="en-US" dirty="0" err="1">
                <a:latin typeface="Courier New" charset="0"/>
                <a:ea typeface="ＭＳ Ｐゴシック" charset="0"/>
                <a:cs typeface="Arial" charset="0"/>
              </a:rPr>
              <a:t>rn</a:t>
            </a:r>
            <a:r>
              <a:rPr lang="en-US" dirty="0">
                <a:latin typeface="Courier New" charset="0"/>
                <a:ea typeface="ＭＳ Ｐゴシック" charset="0"/>
                <a:cs typeface="Arial" charset="0"/>
              </a:rPr>
              <a:t> </a:t>
            </a:r>
            <a:r>
              <a:rPr lang="en-US" dirty="0">
                <a:ea typeface="ＭＳ Ｐゴシック" charset="0"/>
                <a:cs typeface="Arial" charset="0"/>
              </a:rPr>
              <a:t>can be any register (r0 – r15)</a:t>
            </a:r>
          </a:p>
          <a:p>
            <a:r>
              <a:rPr lang="en-US" dirty="0">
                <a:ea typeface="ＭＳ Ｐゴシック" charset="0"/>
                <a:cs typeface="Arial" charset="0"/>
              </a:rPr>
              <a:t>Binary encoding of LDR/STR instruction (with immediate offset addressing mode)</a:t>
            </a:r>
          </a:p>
          <a:p>
            <a:endParaRPr lang="en-US" sz="1800" dirty="0">
              <a:latin typeface="Times New Roman" charset="0"/>
              <a:ea typeface="ＭＳ Ｐゴシック" charset="0"/>
              <a:cs typeface="Arial" charset="0"/>
            </a:endParaRPr>
          </a:p>
          <a:p>
            <a:endParaRPr lang="en-US" sz="1800" dirty="0">
              <a:latin typeface="Times New Roman" charset="0"/>
              <a:ea typeface="ＭＳ Ｐゴシック" charset="0"/>
              <a:cs typeface="Arial" charset="0"/>
            </a:endParaRPr>
          </a:p>
          <a:p>
            <a:endParaRPr lang="en-US" sz="1800" dirty="0">
              <a:latin typeface="Times New Roman" charset="0"/>
              <a:ea typeface="ＭＳ Ｐゴシック" charset="0"/>
              <a:cs typeface="Arial" charset="0"/>
            </a:endParaRPr>
          </a:p>
          <a:p>
            <a:pPr marL="0" indent="0">
              <a:buNone/>
            </a:pPr>
            <a:endParaRPr lang="en-US" sz="1800" dirty="0">
              <a:latin typeface="Times New Roman" charset="0"/>
              <a:ea typeface="ＭＳ Ｐゴシック" charset="0"/>
              <a:cs typeface="Arial" charset="0"/>
            </a:endParaRPr>
          </a:p>
          <a:p>
            <a:pPr>
              <a:buFontTx/>
              <a:buNone/>
            </a:pPr>
            <a:endParaRPr lang="en-US" sz="1800" dirty="0">
              <a:latin typeface="Times New Roman" charset="0"/>
              <a:ea typeface="ＭＳ Ｐゴシック" charset="0"/>
              <a:cs typeface="Arial" charset="0"/>
            </a:endParaRPr>
          </a:p>
          <a:p>
            <a:pPr>
              <a:buFontTx/>
              <a:buNone/>
            </a:pPr>
            <a:endParaRPr lang="en-US" sz="1800" dirty="0">
              <a:latin typeface="Times New Roman" charset="0"/>
              <a:ea typeface="ＭＳ Ｐゴシック" charset="0"/>
              <a:cs typeface="Arial" charset="0"/>
            </a:endParaRPr>
          </a:p>
        </p:txBody>
      </p:sp>
      <p:sp>
        <p:nvSpPr>
          <p:cNvPr id="63493" name="Text Box 11"/>
          <p:cNvSpPr txBox="1">
            <a:spLocks noChangeArrowheads="1"/>
          </p:cNvSpPr>
          <p:nvPr/>
        </p:nvSpPr>
        <p:spPr bwMode="auto">
          <a:xfrm>
            <a:off x="5930565" y="4420574"/>
            <a:ext cx="2773598" cy="59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marL="0" indent="0" eaLnBrk="1" hangingPunct="1">
              <a:buNone/>
            </a:pPr>
            <a:r>
              <a:rPr lang="en-US" sz="1600" dirty="0">
                <a:solidFill>
                  <a:srgbClr val="FF0000"/>
                </a:solidFill>
                <a:latin typeface="+mn-lt"/>
                <a:cs typeface="Arial" charset="0"/>
              </a:rPr>
              <a:t>distinguish between load (1) and store (0)</a:t>
            </a:r>
          </a:p>
        </p:txBody>
      </p:sp>
      <p:sp>
        <p:nvSpPr>
          <p:cNvPr id="63495" name="Text Box 18"/>
          <p:cNvSpPr txBox="1">
            <a:spLocks noChangeArrowheads="1"/>
          </p:cNvSpPr>
          <p:nvPr/>
        </p:nvSpPr>
        <p:spPr bwMode="auto">
          <a:xfrm>
            <a:off x="1110173" y="5145537"/>
            <a:ext cx="23006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marL="0" indent="0" eaLnBrk="1" hangingPunct="1">
              <a:buNone/>
            </a:pPr>
            <a:r>
              <a:rPr lang="en-US" sz="1600" dirty="0">
                <a:solidFill>
                  <a:srgbClr val="0000CC"/>
                </a:solidFill>
                <a:latin typeface="+mn-lt"/>
                <a:cs typeface="Arial" charset="0"/>
              </a:rPr>
              <a:t>add or subtract offset</a:t>
            </a:r>
          </a:p>
        </p:txBody>
      </p:sp>
      <p:pic>
        <p:nvPicPr>
          <p:cNvPr id="63496"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l="45500" t="23619" r="14642" b="68953"/>
          <a:stretch>
            <a:fillRect/>
          </a:stretch>
        </p:blipFill>
        <p:spPr bwMode="auto">
          <a:xfrm>
            <a:off x="1000105" y="2981770"/>
            <a:ext cx="721042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Line 17"/>
          <p:cNvSpPr>
            <a:spLocks noChangeShapeType="1"/>
          </p:cNvSpPr>
          <p:nvPr/>
        </p:nvSpPr>
        <p:spPr bwMode="auto">
          <a:xfrm flipH="1">
            <a:off x="2202373" y="3743774"/>
            <a:ext cx="733425" cy="1304925"/>
          </a:xfrm>
          <a:prstGeom prst="line">
            <a:avLst/>
          </a:prstGeom>
          <a:noFill/>
          <a:ln w="9525">
            <a:solidFill>
              <a:srgbClr val="0000CC"/>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8" name="Line 9"/>
          <p:cNvSpPr>
            <a:spLocks noChangeShapeType="1"/>
          </p:cNvSpPr>
          <p:nvPr/>
        </p:nvSpPr>
        <p:spPr bwMode="auto">
          <a:xfrm>
            <a:off x="3577675" y="3798809"/>
            <a:ext cx="2427931" cy="59348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 name="Group 14"/>
          <p:cNvGrpSpPr>
            <a:grpSpLocks/>
          </p:cNvGrpSpPr>
          <p:nvPr/>
        </p:nvGrpSpPr>
        <p:grpSpPr bwMode="auto">
          <a:xfrm>
            <a:off x="2677036" y="3801993"/>
            <a:ext cx="3184525" cy="1177927"/>
            <a:chOff x="1943" y="3122"/>
            <a:chExt cx="2006" cy="742"/>
          </a:xfrm>
        </p:grpSpPr>
        <p:sp>
          <p:nvSpPr>
            <p:cNvPr id="63499" name="Line 12"/>
            <p:cNvSpPr>
              <a:spLocks noChangeShapeType="1"/>
            </p:cNvSpPr>
            <p:nvPr/>
          </p:nvSpPr>
          <p:spPr bwMode="auto">
            <a:xfrm>
              <a:off x="2244" y="3122"/>
              <a:ext cx="121" cy="3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0" name="Text Box 13"/>
            <p:cNvSpPr txBox="1">
              <a:spLocks noChangeArrowheads="1"/>
            </p:cNvSpPr>
            <p:nvPr/>
          </p:nvSpPr>
          <p:spPr bwMode="auto">
            <a:xfrm>
              <a:off x="1943" y="3496"/>
              <a:ext cx="200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marL="0" indent="0" eaLnBrk="1" hangingPunct="1">
                <a:buNone/>
              </a:pPr>
              <a:r>
                <a:rPr lang="en-US" sz="1600" dirty="0" smtClean="0">
                  <a:solidFill>
                    <a:srgbClr val="000000"/>
                  </a:solidFill>
                  <a:latin typeface="+mn-lt"/>
                  <a:cs typeface="Arial" charset="0"/>
                </a:rPr>
                <a:t>distinguish </a:t>
              </a:r>
              <a:r>
                <a:rPr lang="en-US" sz="1600" dirty="0">
                  <a:solidFill>
                    <a:srgbClr val="000000"/>
                  </a:solidFill>
                  <a:latin typeface="+mn-lt"/>
                  <a:cs typeface="Arial" charset="0"/>
                </a:rPr>
                <a:t>between unsigned byte (1) and word (0) access</a:t>
              </a:r>
            </a:p>
          </p:txBody>
        </p:sp>
      </p:grpSp>
    </p:spTree>
    <p:extLst>
      <p:ext uri="{BB962C8B-B14F-4D97-AF65-F5344CB8AC3E}">
        <p14:creationId xmlns:p14="http://schemas.microsoft.com/office/powerpoint/2010/main" val="2744882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en-US" dirty="0">
                <a:cs typeface="Arial" charset="0"/>
              </a:rPr>
              <a:t>Installing </a:t>
            </a:r>
            <a:r>
              <a:rPr lang="en-US" dirty="0" smtClean="0">
                <a:cs typeface="Arial" charset="0"/>
              </a:rPr>
              <a:t>your SWI </a:t>
            </a:r>
            <a:r>
              <a:rPr lang="en-US" dirty="0">
                <a:cs typeface="Arial" charset="0"/>
              </a:rPr>
              <a:t>handler</a:t>
            </a:r>
          </a:p>
        </p:txBody>
      </p:sp>
      <p:sp>
        <p:nvSpPr>
          <p:cNvPr id="73730" name="Rectangle 3"/>
          <p:cNvSpPr>
            <a:spLocks noGrp="1" noChangeArrowheads="1"/>
          </p:cNvSpPr>
          <p:nvPr>
            <p:ph idx="1"/>
          </p:nvPr>
        </p:nvSpPr>
        <p:spPr/>
        <p:txBody>
          <a:bodyPr/>
          <a:lstStyle/>
          <a:p>
            <a:pPr eaLnBrk="1" hangingPunct="1">
              <a:lnSpc>
                <a:spcPct val="80000"/>
              </a:lnSpc>
            </a:pPr>
            <a:r>
              <a:rPr lang="en-US" sz="2300" dirty="0">
                <a:cs typeface="Arial" charset="0"/>
              </a:rPr>
              <a:t>Load pc method</a:t>
            </a:r>
          </a:p>
          <a:p>
            <a:pPr lvl="1" eaLnBrk="1" hangingPunct="1">
              <a:lnSpc>
                <a:spcPct val="80000"/>
              </a:lnSpc>
            </a:pPr>
            <a:r>
              <a:rPr lang="en-US" sz="1600" dirty="0">
                <a:cs typeface="Arial" charset="0"/>
              </a:rPr>
              <a:t>Compute the offset to be used in the LDR instruction (at 0x08)</a:t>
            </a:r>
          </a:p>
          <a:p>
            <a:pPr lvl="2" eaLnBrk="1" hangingPunct="1">
              <a:lnSpc>
                <a:spcPct val="80000"/>
              </a:lnSpc>
            </a:pPr>
            <a:r>
              <a:rPr lang="en-US" sz="1600" dirty="0">
                <a:cs typeface="Arial" charset="0"/>
              </a:rPr>
              <a:t>Take the address of the word containing the address of the new SWI handler</a:t>
            </a:r>
          </a:p>
          <a:p>
            <a:pPr lvl="2" eaLnBrk="1" hangingPunct="1">
              <a:lnSpc>
                <a:spcPct val="80000"/>
              </a:lnSpc>
            </a:pPr>
            <a:r>
              <a:rPr lang="en-US" sz="1600" dirty="0">
                <a:cs typeface="Arial" charset="0"/>
              </a:rPr>
              <a:t>Subtract the address of the SWI exception vector in the vector table</a:t>
            </a:r>
          </a:p>
          <a:p>
            <a:pPr lvl="2" eaLnBrk="1" hangingPunct="1">
              <a:lnSpc>
                <a:spcPct val="80000"/>
              </a:lnSpc>
            </a:pPr>
            <a:r>
              <a:rPr lang="en-US" sz="1600" dirty="0">
                <a:cs typeface="Arial" charset="0"/>
              </a:rPr>
              <a:t>Subtract 8 bytes </a:t>
            </a:r>
          </a:p>
          <a:p>
            <a:pPr lvl="2" eaLnBrk="1" hangingPunct="1">
              <a:lnSpc>
                <a:spcPct val="80000"/>
              </a:lnSpc>
            </a:pPr>
            <a:r>
              <a:rPr lang="en-US" sz="1600" dirty="0">
                <a:cs typeface="Arial" charset="0"/>
              </a:rPr>
              <a:t>Check that the result can be represented in 12 bits</a:t>
            </a:r>
          </a:p>
          <a:p>
            <a:pPr lvl="1" eaLnBrk="1" hangingPunct="1">
              <a:lnSpc>
                <a:spcPct val="80000"/>
              </a:lnSpc>
            </a:pPr>
            <a:r>
              <a:rPr lang="en-US" sz="1600" dirty="0">
                <a:cs typeface="Arial" charset="0"/>
              </a:rPr>
              <a:t>Logically OR this with 0xe59FF000 (the </a:t>
            </a:r>
            <a:r>
              <a:rPr lang="en-US" sz="1600" dirty="0" err="1">
                <a:cs typeface="Arial" charset="0"/>
              </a:rPr>
              <a:t>opcode</a:t>
            </a:r>
            <a:r>
              <a:rPr lang="en-US" sz="1600" dirty="0">
                <a:cs typeface="Arial" charset="0"/>
              </a:rPr>
              <a:t> for LDR pc, [pc, #0])</a:t>
            </a:r>
          </a:p>
          <a:p>
            <a:pPr lvl="1" eaLnBrk="1" hangingPunct="1">
              <a:lnSpc>
                <a:spcPct val="80000"/>
              </a:lnSpc>
            </a:pPr>
            <a:r>
              <a:rPr lang="en-US" sz="1600" dirty="0">
                <a:cs typeface="Arial" charset="0"/>
              </a:rPr>
              <a:t>Store this new LDR instruction in the SWI exception vector</a:t>
            </a:r>
          </a:p>
          <a:p>
            <a:pPr eaLnBrk="1" hangingPunct="1">
              <a:lnSpc>
                <a:spcPct val="80000"/>
              </a:lnSpc>
              <a:buFontTx/>
              <a:buNone/>
            </a:pPr>
            <a:endParaRPr lang="en-US" sz="1600" dirty="0">
              <a:cs typeface="Arial" charset="0"/>
            </a:endParaRPr>
          </a:p>
          <a:p>
            <a:pPr lvl="1" eaLnBrk="1" hangingPunct="1">
              <a:lnSpc>
                <a:spcPct val="80000"/>
              </a:lnSpc>
              <a:buFontTx/>
              <a:buNone/>
            </a:pPr>
            <a:endParaRPr lang="en-US" sz="1800" dirty="0">
              <a:cs typeface="Arial" charset="0"/>
            </a:endParaRPr>
          </a:p>
        </p:txBody>
      </p:sp>
    </p:spTree>
    <p:extLst>
      <p:ext uri="{BB962C8B-B14F-4D97-AF65-F5344CB8AC3E}">
        <p14:creationId xmlns:p14="http://schemas.microsoft.com/office/powerpoint/2010/main" val="40695665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your SWI Handler</a:t>
            </a:r>
            <a:endParaRPr lang="en-US" dirty="0"/>
          </a:p>
        </p:txBody>
      </p:sp>
      <p:sp>
        <p:nvSpPr>
          <p:cNvPr id="3" name="Content Placeholder 2"/>
          <p:cNvSpPr>
            <a:spLocks noGrp="1"/>
          </p:cNvSpPr>
          <p:nvPr>
            <p:ph idx="1"/>
          </p:nvPr>
        </p:nvSpPr>
        <p:spPr/>
        <p:txBody>
          <a:bodyPr/>
          <a:lstStyle/>
          <a:p>
            <a:r>
              <a:rPr lang="en-US" dirty="0" smtClean="0"/>
              <a:t>Write a function that installs your SWI (exception) handler</a:t>
            </a:r>
          </a:p>
          <a:p>
            <a:pPr lvl="1"/>
            <a:r>
              <a:rPr lang="en-US" dirty="0" smtClean="0"/>
              <a:t>The function will take 2 parameters</a:t>
            </a:r>
          </a:p>
          <a:p>
            <a:pPr lvl="2"/>
            <a:r>
              <a:rPr lang="en-US" dirty="0" smtClean="0"/>
              <a:t>Parameter 1 – address of the memory location that stores the address of the new exception handler</a:t>
            </a:r>
          </a:p>
          <a:p>
            <a:pPr lvl="2"/>
            <a:r>
              <a:rPr lang="en-US" dirty="0" smtClean="0"/>
              <a:t>Parameter 2 – a pointer to a memory location that stores the exception vector you need to change (this way you can reuse the same code for other exceptions)</a:t>
            </a:r>
          </a:p>
          <a:p>
            <a:pPr lvl="2"/>
            <a:endParaRPr lang="en-US" dirty="0" smtClean="0"/>
          </a:p>
          <a:p>
            <a:pPr lvl="1"/>
            <a:r>
              <a:rPr lang="en-US" dirty="0" smtClean="0"/>
              <a:t>The return value of this function will be the 32-bit binary encoding of the instruction currently stored at the exception vector (so that you can use the existing exception handler) </a:t>
            </a:r>
          </a:p>
          <a:p>
            <a:pPr lvl="3"/>
            <a:endParaRPr lang="en-US" dirty="0"/>
          </a:p>
        </p:txBody>
      </p:sp>
      <p:sp>
        <p:nvSpPr>
          <p:cNvPr id="4" name="Slide Number Placeholder 3"/>
          <p:cNvSpPr>
            <a:spLocks noGrp="1"/>
          </p:cNvSpPr>
          <p:nvPr>
            <p:ph type="sldNum" sz="quarter" idx="4294967295"/>
          </p:nvPr>
        </p:nvSpPr>
        <p:spPr>
          <a:xfrm>
            <a:off x="8398933" y="1172856"/>
            <a:ext cx="696155" cy="365125"/>
          </a:xfrm>
          <a:prstGeom prst="rect">
            <a:avLst/>
          </a:prstGeom>
        </p:spPr>
        <p:txBody>
          <a:bodyPr/>
          <a:lstStyle/>
          <a:p>
            <a:fld id="{57AF16DE-A0D5-4438-950F-5B1E159C2C28}" type="slidenum">
              <a:rPr lang="en-US" smtClean="0"/>
              <a:pPr/>
              <a:t>55</a:t>
            </a:fld>
            <a:endParaRPr lang="en-US" dirty="0"/>
          </a:p>
        </p:txBody>
      </p:sp>
    </p:spTree>
    <p:extLst>
      <p:ext uri="{BB962C8B-B14F-4D97-AF65-F5344CB8AC3E}">
        <p14:creationId xmlns:p14="http://schemas.microsoft.com/office/powerpoint/2010/main" val="674470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r>
              <a:rPr lang="en-US" dirty="0">
                <a:cs typeface="Arial" charset="0"/>
              </a:rPr>
              <a:t>Loading the Vector </a:t>
            </a:r>
            <a:r>
              <a:rPr lang="en-US" dirty="0" smtClean="0">
                <a:cs typeface="Arial" charset="0"/>
              </a:rPr>
              <a:t>Table (1) </a:t>
            </a:r>
            <a:endParaRPr lang="en-US" dirty="0">
              <a:cs typeface="Arial" charset="0"/>
            </a:endParaRPr>
          </a:p>
        </p:txBody>
      </p:sp>
      <p:sp>
        <p:nvSpPr>
          <p:cNvPr id="75778" name="Rectangle 3"/>
          <p:cNvSpPr>
            <a:spLocks noGrp="1" noChangeArrowheads="1"/>
          </p:cNvSpPr>
          <p:nvPr>
            <p:ph idx="1"/>
          </p:nvPr>
        </p:nvSpPr>
        <p:spPr>
          <a:xfrm>
            <a:off x="457200" y="1238260"/>
            <a:ext cx="8686800" cy="5046663"/>
          </a:xfrm>
        </p:spPr>
        <p:txBody>
          <a:bodyPr>
            <a:noAutofit/>
          </a:bodyPr>
          <a:lstStyle/>
          <a:p>
            <a:pPr eaLnBrk="1" hangingPunct="1">
              <a:lnSpc>
                <a:spcPct val="80000"/>
              </a:lnSpc>
              <a:buFontTx/>
              <a:buNone/>
            </a:pPr>
            <a:r>
              <a:rPr lang="en-US" sz="1600" dirty="0" err="1" smtClean="0">
                <a:latin typeface="Courier New" charset="0"/>
                <a:cs typeface="Arial" charset="0"/>
              </a:rPr>
              <a:t>Install_Handler</a:t>
            </a:r>
            <a:r>
              <a:rPr lang="en-US" sz="1600" dirty="0" smtClean="0">
                <a:latin typeface="Courier New" charset="0"/>
                <a:cs typeface="Arial" charset="0"/>
              </a:rPr>
              <a:t>((unsigned) location, vector);   </a:t>
            </a:r>
          </a:p>
          <a:p>
            <a:pPr eaLnBrk="1" hangingPunct="1">
              <a:lnSpc>
                <a:spcPct val="80000"/>
              </a:lnSpc>
              <a:buFontTx/>
              <a:buNone/>
            </a:pPr>
            <a:endParaRPr lang="en-US" sz="1600" b="1" dirty="0" smtClean="0">
              <a:latin typeface="Times New Roman" charset="0"/>
              <a:cs typeface="Arial" charset="0"/>
            </a:endParaRPr>
          </a:p>
          <a:p>
            <a:pPr eaLnBrk="1" hangingPunct="1">
              <a:lnSpc>
                <a:spcPct val="80000"/>
              </a:lnSpc>
              <a:buFontTx/>
              <a:buNone/>
            </a:pPr>
            <a:r>
              <a:rPr lang="en-US" sz="1600" b="1" dirty="0" smtClean="0">
                <a:latin typeface="Times New Roman" charset="0"/>
                <a:cs typeface="Arial" charset="0"/>
              </a:rPr>
              <a:t>The </a:t>
            </a:r>
            <a:r>
              <a:rPr lang="en-US" sz="1600" b="1" dirty="0">
                <a:latin typeface="Times New Roman" charset="0"/>
                <a:cs typeface="Arial" charset="0"/>
              </a:rPr>
              <a:t>following code </a:t>
            </a:r>
            <a:r>
              <a:rPr lang="en-US" sz="1600" b="1" dirty="0" smtClean="0">
                <a:latin typeface="Times New Roman" charset="0"/>
                <a:cs typeface="Arial" charset="0"/>
              </a:rPr>
              <a:t>calls this </a:t>
            </a:r>
            <a:r>
              <a:rPr lang="en-US" sz="1600" b="1" dirty="0">
                <a:latin typeface="Times New Roman" charset="0"/>
                <a:cs typeface="Arial" charset="0"/>
              </a:rPr>
              <a:t>function </a:t>
            </a:r>
            <a:r>
              <a:rPr lang="en-US" sz="1600" b="1" dirty="0" smtClean="0">
                <a:latin typeface="Times New Roman" charset="0"/>
                <a:cs typeface="Arial" charset="0"/>
              </a:rPr>
              <a:t>to </a:t>
            </a:r>
            <a:r>
              <a:rPr lang="en-US" sz="1600" b="1" dirty="0">
                <a:latin typeface="Times New Roman" charset="0"/>
                <a:cs typeface="Arial" charset="0"/>
              </a:rPr>
              <a:t>install </a:t>
            </a:r>
            <a:r>
              <a:rPr lang="en-US" sz="1600" b="1" dirty="0" smtClean="0">
                <a:latin typeface="Times New Roman" charset="0"/>
                <a:cs typeface="Arial" charset="0"/>
              </a:rPr>
              <a:t>your SWI handler</a:t>
            </a:r>
          </a:p>
          <a:p>
            <a:pPr eaLnBrk="1" hangingPunct="1">
              <a:lnSpc>
                <a:spcPct val="80000"/>
              </a:lnSpc>
              <a:buFontTx/>
              <a:buNone/>
            </a:pPr>
            <a:endParaRPr lang="en-US" sz="1600" b="1" dirty="0">
              <a:latin typeface="Times New Roman" charset="0"/>
              <a:cs typeface="Arial" charset="0"/>
            </a:endParaRPr>
          </a:p>
          <a:p>
            <a:pPr eaLnBrk="1" hangingPunct="1">
              <a:lnSpc>
                <a:spcPct val="80000"/>
              </a:lnSpc>
              <a:buFontTx/>
              <a:buNone/>
            </a:pPr>
            <a:r>
              <a:rPr lang="en-US" sz="1600" dirty="0" smtClean="0">
                <a:latin typeface="Courier New" charset="0"/>
                <a:cs typeface="Arial" charset="0"/>
              </a:rPr>
              <a:t>unsigned </a:t>
            </a:r>
            <a:r>
              <a:rPr lang="en-US" sz="1600" dirty="0">
                <a:latin typeface="Courier New" charset="0"/>
                <a:cs typeface="Arial" charset="0"/>
              </a:rPr>
              <a:t>*vector= (unsigned *) 0x08;</a:t>
            </a:r>
          </a:p>
          <a:p>
            <a:pPr eaLnBrk="1" hangingPunct="1">
              <a:lnSpc>
                <a:spcPct val="80000"/>
              </a:lnSpc>
              <a:buFontTx/>
              <a:buNone/>
            </a:pPr>
            <a:r>
              <a:rPr lang="en-US" sz="1600" dirty="0">
                <a:latin typeface="Courier New" charset="0"/>
                <a:cs typeface="Arial" charset="0"/>
              </a:rPr>
              <a:t>unsigned *location= (unsigned *) 0x210; </a:t>
            </a:r>
            <a:r>
              <a:rPr lang="en-US" sz="1600" i="1" dirty="0">
                <a:latin typeface="Courier New" charset="0"/>
                <a:cs typeface="Arial" charset="0"/>
              </a:rPr>
              <a:t>/</a:t>
            </a:r>
            <a:r>
              <a:rPr lang="en-US" sz="1600" i="1" dirty="0" smtClean="0">
                <a:latin typeface="Courier New" charset="0"/>
                <a:cs typeface="Arial" charset="0"/>
              </a:rPr>
              <a:t>* The </a:t>
            </a:r>
            <a:r>
              <a:rPr lang="en-US" sz="1600" i="1" dirty="0">
                <a:latin typeface="Courier New" charset="0"/>
                <a:cs typeface="Arial" charset="0"/>
              </a:rPr>
              <a:t>address of the new </a:t>
            </a:r>
            <a:r>
              <a:rPr lang="en-US" sz="1600" i="1" dirty="0" smtClean="0">
                <a:latin typeface="Courier New" charset="0"/>
                <a:cs typeface="Arial" charset="0"/>
              </a:rPr>
              <a:t>											</a:t>
            </a:r>
            <a:r>
              <a:rPr lang="en-US" sz="1600" i="1" dirty="0">
                <a:latin typeface="Courier New" charset="0"/>
                <a:cs typeface="Arial" charset="0"/>
              </a:rPr>
              <a:t> </a:t>
            </a:r>
            <a:r>
              <a:rPr lang="en-US" sz="1600" i="1" dirty="0" smtClean="0">
                <a:latin typeface="Courier New" charset="0"/>
                <a:cs typeface="Arial" charset="0"/>
              </a:rPr>
              <a:t> </a:t>
            </a:r>
            <a:r>
              <a:rPr lang="en-US" sz="1600" i="1" dirty="0" err="1" smtClean="0">
                <a:latin typeface="Courier New" charset="0"/>
                <a:cs typeface="Arial" charset="0"/>
              </a:rPr>
              <a:t>softvec</a:t>
            </a:r>
            <a:r>
              <a:rPr lang="en-US" sz="1600" i="1" dirty="0" smtClean="0">
                <a:latin typeface="Courier New" charset="0"/>
                <a:cs typeface="Arial" charset="0"/>
              </a:rPr>
              <a:t> */</a:t>
            </a:r>
            <a:endParaRPr lang="en-US" sz="1600" i="1" dirty="0">
              <a:latin typeface="Courier New" charset="0"/>
              <a:cs typeface="Arial" charset="0"/>
            </a:endParaRPr>
          </a:p>
          <a:p>
            <a:pPr>
              <a:lnSpc>
                <a:spcPct val="80000"/>
              </a:lnSpc>
              <a:buNone/>
            </a:pPr>
            <a:r>
              <a:rPr lang="en-US" sz="1600" dirty="0">
                <a:latin typeface="Courier New" charset="0"/>
                <a:cs typeface="Courier New" charset="0"/>
              </a:rPr>
              <a:t>*location= (unsigned) </a:t>
            </a:r>
            <a:r>
              <a:rPr lang="en-US" sz="1600" dirty="0" err="1">
                <a:latin typeface="Courier New" charset="0"/>
                <a:cs typeface="Courier New" charset="0"/>
              </a:rPr>
              <a:t>New_S_Handler</a:t>
            </a:r>
            <a:r>
              <a:rPr lang="en-US" sz="1600" dirty="0" smtClean="0">
                <a:latin typeface="Courier New" charset="0"/>
                <a:cs typeface="Courier New" charset="0"/>
              </a:rPr>
              <a:t>;   </a:t>
            </a:r>
            <a:r>
              <a:rPr lang="en-US" sz="1600" i="1" dirty="0" smtClean="0">
                <a:latin typeface="Courier New" charset="0"/>
                <a:cs typeface="Courier New" charset="0"/>
              </a:rPr>
              <a:t>/* Store </a:t>
            </a:r>
            <a:r>
              <a:rPr lang="en-US" sz="1600" i="1" dirty="0">
                <a:latin typeface="Courier New" charset="0"/>
                <a:cs typeface="Courier New" charset="0"/>
              </a:rPr>
              <a:t>the address of your </a:t>
            </a:r>
            <a:r>
              <a:rPr lang="en-US" sz="1600" i="1" dirty="0" smtClean="0">
                <a:latin typeface="Courier New" charset="0"/>
                <a:cs typeface="Courier New" charset="0"/>
              </a:rPr>
              <a:t>											</a:t>
            </a:r>
            <a:r>
              <a:rPr lang="en-US" sz="1600" i="1" dirty="0" err="1" smtClean="0">
                <a:latin typeface="Courier New" charset="0"/>
                <a:cs typeface="Courier New" charset="0"/>
              </a:rPr>
              <a:t>New_S_Handler</a:t>
            </a:r>
            <a:r>
              <a:rPr lang="en-US" sz="1600" i="1" dirty="0" smtClean="0">
                <a:latin typeface="Courier New" charset="0"/>
                <a:cs typeface="Courier New" charset="0"/>
              </a:rPr>
              <a:t> </a:t>
            </a:r>
            <a:r>
              <a:rPr lang="en-US" sz="1600" i="1" dirty="0">
                <a:latin typeface="Courier New" charset="0"/>
                <a:cs typeface="Courier New" charset="0"/>
              </a:rPr>
              <a:t>in </a:t>
            </a:r>
            <a:r>
              <a:rPr lang="en-US" sz="1600" i="1" dirty="0" err="1" smtClean="0">
                <a:latin typeface="Courier New" charset="0"/>
                <a:cs typeface="Courier New" charset="0"/>
              </a:rPr>
              <a:t>swiaddr</a:t>
            </a:r>
            <a:r>
              <a:rPr lang="en-US" sz="1600" i="1" dirty="0" smtClean="0">
                <a:latin typeface="Courier New" charset="0"/>
                <a:cs typeface="Courier New" charset="0"/>
              </a:rPr>
              <a:t> */ </a:t>
            </a:r>
            <a:r>
              <a:rPr lang="en-US" sz="1600" dirty="0" smtClean="0">
                <a:latin typeface="Courier New" charset="0"/>
                <a:cs typeface="Courier New" charset="0"/>
              </a:rPr>
              <a:t>          </a:t>
            </a:r>
            <a:endParaRPr lang="en-US" sz="1600" i="1" dirty="0">
              <a:latin typeface="Courier New" charset="0"/>
              <a:cs typeface="Arial" charset="0"/>
            </a:endParaRPr>
          </a:p>
          <a:p>
            <a:pPr eaLnBrk="1" hangingPunct="1">
              <a:lnSpc>
                <a:spcPct val="80000"/>
              </a:lnSpc>
              <a:buFontTx/>
              <a:buNone/>
            </a:pPr>
            <a:endParaRPr lang="en-US" sz="1600" dirty="0">
              <a:latin typeface="Courier New" charset="0"/>
              <a:cs typeface="Arial" charset="0"/>
            </a:endParaRPr>
          </a:p>
          <a:p>
            <a:pPr eaLnBrk="1" hangingPunct="1">
              <a:lnSpc>
                <a:spcPct val="80000"/>
              </a:lnSpc>
              <a:buFontTx/>
              <a:buNone/>
            </a:pPr>
            <a:endParaRPr lang="en-US" sz="1600" dirty="0">
              <a:latin typeface="Courier New" charset="0"/>
              <a:cs typeface="Arial" charset="0"/>
            </a:endParaRPr>
          </a:p>
          <a:p>
            <a:pPr eaLnBrk="1" hangingPunct="1">
              <a:lnSpc>
                <a:spcPct val="80000"/>
              </a:lnSpc>
              <a:buFontTx/>
              <a:buNone/>
            </a:pPr>
            <a:endParaRPr lang="en-US" sz="1600" dirty="0">
              <a:latin typeface="Courier New" charset="0"/>
              <a:cs typeface="Arial" charset="0"/>
            </a:endParaRPr>
          </a:p>
          <a:p>
            <a:pPr eaLnBrk="1" hangingPunct="1">
              <a:lnSpc>
                <a:spcPct val="80000"/>
              </a:lnSpc>
              <a:buFontTx/>
              <a:buNone/>
            </a:pPr>
            <a:endParaRPr lang="en-US" sz="1600" dirty="0">
              <a:latin typeface="Courier New" charset="0"/>
              <a:cs typeface="Arial" charset="0"/>
            </a:endParaRPr>
          </a:p>
        </p:txBody>
      </p:sp>
    </p:spTree>
    <p:extLst>
      <p:ext uri="{BB962C8B-B14F-4D97-AF65-F5344CB8AC3E}">
        <p14:creationId xmlns:p14="http://schemas.microsoft.com/office/powerpoint/2010/main" val="2237663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r>
              <a:rPr lang="en-US" dirty="0">
                <a:cs typeface="Arial" charset="0"/>
              </a:rPr>
              <a:t>Loading the Vector </a:t>
            </a:r>
            <a:r>
              <a:rPr lang="en-US" dirty="0" smtClean="0">
                <a:cs typeface="Arial" charset="0"/>
              </a:rPr>
              <a:t>Table (2) </a:t>
            </a:r>
            <a:endParaRPr lang="en-US" dirty="0">
              <a:cs typeface="Arial" charset="0"/>
            </a:endParaRPr>
          </a:p>
        </p:txBody>
      </p:sp>
      <p:sp>
        <p:nvSpPr>
          <p:cNvPr id="75778" name="Rectangle 3"/>
          <p:cNvSpPr>
            <a:spLocks noGrp="1" noChangeArrowheads="1"/>
          </p:cNvSpPr>
          <p:nvPr>
            <p:ph idx="1"/>
          </p:nvPr>
        </p:nvSpPr>
        <p:spPr>
          <a:xfrm>
            <a:off x="152956" y="1079500"/>
            <a:ext cx="8229600" cy="5046663"/>
          </a:xfrm>
        </p:spPr>
        <p:txBody>
          <a:bodyPr>
            <a:normAutofit fontScale="25000" lnSpcReduction="20000"/>
          </a:bodyPr>
          <a:lstStyle/>
          <a:p>
            <a:pPr eaLnBrk="1" hangingPunct="1">
              <a:lnSpc>
                <a:spcPct val="170000"/>
              </a:lnSpc>
              <a:buFontTx/>
              <a:buNone/>
            </a:pPr>
            <a:r>
              <a:rPr lang="en-US" sz="5600" b="1" dirty="0">
                <a:latin typeface="Courier"/>
                <a:cs typeface="Courier"/>
              </a:rPr>
              <a:t>unsigned </a:t>
            </a:r>
            <a:r>
              <a:rPr lang="en-US" sz="5600" b="1" dirty="0" err="1">
                <a:latin typeface="Courier"/>
                <a:cs typeface="Courier"/>
              </a:rPr>
              <a:t>Install_Handler</a:t>
            </a:r>
            <a:r>
              <a:rPr lang="en-US" sz="5600" b="1" dirty="0">
                <a:latin typeface="Courier"/>
                <a:cs typeface="Courier"/>
              </a:rPr>
              <a:t>(unsigned location, unsigned </a:t>
            </a:r>
            <a:r>
              <a:rPr lang="en-US" sz="5600" b="1" dirty="0" err="1">
                <a:latin typeface="Courier"/>
                <a:cs typeface="Courier"/>
              </a:rPr>
              <a:t>int</a:t>
            </a:r>
            <a:r>
              <a:rPr lang="en-US" sz="5600" b="1" dirty="0">
                <a:latin typeface="Courier"/>
                <a:cs typeface="Courier"/>
              </a:rPr>
              <a:t> *vector)</a:t>
            </a:r>
            <a:r>
              <a:rPr lang="en-US" sz="5600" dirty="0">
                <a:latin typeface="Courier"/>
                <a:cs typeface="Courier"/>
              </a:rPr>
              <a:t> </a:t>
            </a:r>
          </a:p>
          <a:p>
            <a:pPr eaLnBrk="1" hangingPunct="1">
              <a:lnSpc>
                <a:spcPct val="170000"/>
              </a:lnSpc>
              <a:buFontTx/>
              <a:buNone/>
            </a:pPr>
            <a:r>
              <a:rPr lang="en-US" sz="4800" dirty="0">
                <a:latin typeface="Courier"/>
                <a:cs typeface="Courier"/>
              </a:rPr>
              <a:t>/*Updates the </a:t>
            </a:r>
            <a:r>
              <a:rPr lang="en-US" sz="4800" dirty="0">
                <a:solidFill>
                  <a:srgbClr val="0000FF"/>
                </a:solidFill>
                <a:latin typeface="Courier"/>
                <a:cs typeface="Courier"/>
              </a:rPr>
              <a:t>contents</a:t>
            </a:r>
            <a:r>
              <a:rPr lang="en-US" sz="4800" dirty="0">
                <a:latin typeface="Courier"/>
                <a:cs typeface="Courier"/>
              </a:rPr>
              <a:t> of </a:t>
            </a:r>
            <a:r>
              <a:rPr lang="ja-JP" altLang="en-US" sz="4800" dirty="0">
                <a:latin typeface="Courier"/>
                <a:cs typeface="Courier"/>
              </a:rPr>
              <a:t>‘</a:t>
            </a:r>
            <a:r>
              <a:rPr lang="en-US" altLang="ja-JP" sz="4800" dirty="0">
                <a:latin typeface="Courier"/>
                <a:cs typeface="Courier"/>
              </a:rPr>
              <a:t>vector</a:t>
            </a:r>
            <a:r>
              <a:rPr lang="ja-JP" altLang="en-US" sz="4800" dirty="0">
                <a:latin typeface="Courier"/>
                <a:cs typeface="Courier"/>
              </a:rPr>
              <a:t>’</a:t>
            </a:r>
            <a:r>
              <a:rPr lang="en-US" altLang="ja-JP" sz="4800" dirty="0">
                <a:latin typeface="Courier"/>
                <a:cs typeface="Courier"/>
              </a:rPr>
              <a:t> stored at 0x08 to contain LDR pc, [pc, #offset] instruction to cause long branch to </a:t>
            </a:r>
            <a:r>
              <a:rPr lang="en-US" altLang="ja-JP" sz="4800" dirty="0">
                <a:solidFill>
                  <a:srgbClr val="000000"/>
                </a:solidFill>
                <a:latin typeface="Courier"/>
                <a:cs typeface="Courier"/>
              </a:rPr>
              <a:t>address in </a:t>
            </a:r>
            <a:r>
              <a:rPr lang="ja-JP" altLang="en-US" sz="4800" dirty="0">
                <a:solidFill>
                  <a:srgbClr val="0000FF"/>
                </a:solidFill>
                <a:latin typeface="Courier"/>
                <a:cs typeface="Courier"/>
              </a:rPr>
              <a:t>‘</a:t>
            </a:r>
            <a:r>
              <a:rPr lang="en-US" altLang="ja-JP" sz="4800" dirty="0">
                <a:solidFill>
                  <a:srgbClr val="0000FF"/>
                </a:solidFill>
                <a:latin typeface="Courier"/>
                <a:cs typeface="Courier"/>
              </a:rPr>
              <a:t>location</a:t>
            </a:r>
            <a:r>
              <a:rPr lang="ja-JP" altLang="en-US" sz="4800" dirty="0">
                <a:solidFill>
                  <a:srgbClr val="0000FF"/>
                </a:solidFill>
                <a:latin typeface="Courier"/>
                <a:cs typeface="Courier"/>
              </a:rPr>
              <a:t>’</a:t>
            </a:r>
            <a:r>
              <a:rPr lang="en-US" altLang="ja-JP" sz="4800" dirty="0">
                <a:latin typeface="Courier"/>
                <a:cs typeface="Courier"/>
              </a:rPr>
              <a:t> */</a:t>
            </a:r>
          </a:p>
          <a:p>
            <a:pPr eaLnBrk="1" hangingPunct="1">
              <a:lnSpc>
                <a:spcPct val="170000"/>
              </a:lnSpc>
              <a:buFontTx/>
              <a:buNone/>
            </a:pPr>
            <a:r>
              <a:rPr lang="en-US" sz="4800" dirty="0">
                <a:latin typeface="Courier"/>
                <a:cs typeface="Courier"/>
              </a:rPr>
              <a:t>/*Function returns the original contents of </a:t>
            </a:r>
            <a:r>
              <a:rPr lang="ja-JP" altLang="en-US" sz="4800" dirty="0">
                <a:latin typeface="Courier"/>
                <a:cs typeface="Courier"/>
              </a:rPr>
              <a:t>‘</a:t>
            </a:r>
            <a:r>
              <a:rPr lang="en-US" altLang="ja-JP" sz="4800" dirty="0">
                <a:latin typeface="Courier"/>
                <a:cs typeface="Courier"/>
              </a:rPr>
              <a:t>vector</a:t>
            </a:r>
            <a:r>
              <a:rPr lang="ja-JP" altLang="en-US" sz="4800" dirty="0">
                <a:latin typeface="Courier"/>
                <a:cs typeface="Courier"/>
              </a:rPr>
              <a:t>’</a:t>
            </a:r>
            <a:r>
              <a:rPr lang="en-US" altLang="ja-JP" sz="4800" dirty="0">
                <a:latin typeface="Courier"/>
                <a:cs typeface="Courier"/>
              </a:rPr>
              <a:t> */</a:t>
            </a:r>
          </a:p>
          <a:p>
            <a:pPr eaLnBrk="1" hangingPunct="1">
              <a:lnSpc>
                <a:spcPct val="170000"/>
              </a:lnSpc>
              <a:buFontTx/>
              <a:buNone/>
            </a:pPr>
            <a:r>
              <a:rPr lang="en-US" sz="4800" dirty="0">
                <a:latin typeface="Courier"/>
                <a:cs typeface="Courier"/>
              </a:rPr>
              <a:t>{ </a:t>
            </a:r>
          </a:p>
          <a:p>
            <a:pPr eaLnBrk="1" hangingPunct="1">
              <a:lnSpc>
                <a:spcPct val="170000"/>
              </a:lnSpc>
              <a:buFontTx/>
              <a:buNone/>
            </a:pPr>
            <a:r>
              <a:rPr lang="en-US" sz="4800" dirty="0">
                <a:latin typeface="Courier"/>
                <a:cs typeface="Courier"/>
              </a:rPr>
              <a:t>	unsigned offset;</a:t>
            </a:r>
          </a:p>
          <a:p>
            <a:pPr eaLnBrk="1" hangingPunct="1">
              <a:lnSpc>
                <a:spcPct val="170000"/>
              </a:lnSpc>
              <a:buFontTx/>
              <a:buNone/>
            </a:pPr>
            <a:r>
              <a:rPr lang="en-US" sz="4800" dirty="0">
                <a:latin typeface="Courier"/>
                <a:cs typeface="Courier"/>
              </a:rPr>
              <a:t>   unsigned </a:t>
            </a:r>
            <a:r>
              <a:rPr lang="en-US" sz="4800" dirty="0" err="1">
                <a:latin typeface="Courier"/>
                <a:cs typeface="Courier"/>
              </a:rPr>
              <a:t>vec</a:t>
            </a:r>
            <a:r>
              <a:rPr lang="en-US" sz="4800" dirty="0">
                <a:latin typeface="Courier"/>
                <a:cs typeface="Courier"/>
              </a:rPr>
              <a:t>, </a:t>
            </a:r>
            <a:r>
              <a:rPr lang="en-US" sz="4800" dirty="0" err="1">
                <a:latin typeface="Courier"/>
                <a:cs typeface="Courier"/>
              </a:rPr>
              <a:t>oldvec</a:t>
            </a:r>
            <a:r>
              <a:rPr lang="en-US" sz="4800" dirty="0">
                <a:latin typeface="Courier"/>
                <a:cs typeface="Courier"/>
              </a:rPr>
              <a:t>;</a:t>
            </a:r>
          </a:p>
          <a:p>
            <a:pPr eaLnBrk="1" hangingPunct="1">
              <a:lnSpc>
                <a:spcPct val="170000"/>
              </a:lnSpc>
              <a:buFontTx/>
              <a:buNone/>
            </a:pPr>
            <a:r>
              <a:rPr lang="en-US" sz="4800" dirty="0">
                <a:latin typeface="Courier"/>
                <a:cs typeface="Courier"/>
              </a:rPr>
              <a:t>	offset = ((unsigned) location – (unsigned) vector – 0x8)</a:t>
            </a:r>
          </a:p>
          <a:p>
            <a:pPr eaLnBrk="1" hangingPunct="1">
              <a:lnSpc>
                <a:spcPct val="170000"/>
              </a:lnSpc>
              <a:buFontTx/>
              <a:buNone/>
            </a:pPr>
            <a:r>
              <a:rPr lang="en-US" sz="4800" dirty="0">
                <a:latin typeface="Courier"/>
                <a:cs typeface="Courier"/>
              </a:rPr>
              <a:t>	if(offset &amp; 0xFFFFF000)  </a:t>
            </a:r>
            <a:r>
              <a:rPr lang="en-US" sz="4800" i="1" dirty="0">
                <a:latin typeface="Courier"/>
                <a:cs typeface="Courier"/>
              </a:rPr>
              <a:t>/* check if the offset can be represented using 12 bits */</a:t>
            </a:r>
          </a:p>
          <a:p>
            <a:pPr eaLnBrk="1" hangingPunct="1">
              <a:lnSpc>
                <a:spcPct val="170000"/>
              </a:lnSpc>
              <a:buFontTx/>
              <a:buNone/>
            </a:pPr>
            <a:r>
              <a:rPr lang="en-US" sz="4800" dirty="0">
                <a:latin typeface="Courier"/>
                <a:cs typeface="Courier"/>
              </a:rPr>
              <a:t>	{ 	</a:t>
            </a:r>
            <a:r>
              <a:rPr lang="en-US" sz="4800" dirty="0" err="1">
                <a:latin typeface="Courier"/>
                <a:cs typeface="Courier"/>
              </a:rPr>
              <a:t>printf</a:t>
            </a:r>
            <a:r>
              <a:rPr lang="en-US" sz="4800" dirty="0">
                <a:latin typeface="Courier"/>
                <a:cs typeface="Courier"/>
              </a:rPr>
              <a:t>(</a:t>
            </a:r>
            <a:r>
              <a:rPr lang="ja-JP" altLang="en-US" sz="4800" dirty="0">
                <a:latin typeface="Courier"/>
                <a:cs typeface="Courier"/>
              </a:rPr>
              <a:t>“</a:t>
            </a:r>
            <a:r>
              <a:rPr lang="en-US" altLang="ja-JP" sz="4800" dirty="0">
                <a:latin typeface="Courier"/>
                <a:cs typeface="Courier"/>
              </a:rPr>
              <a:t>Installation of handler failed</a:t>
            </a:r>
            <a:r>
              <a:rPr lang="ja-JP" altLang="en-US" sz="4800" dirty="0">
                <a:latin typeface="Courier"/>
                <a:cs typeface="Courier"/>
              </a:rPr>
              <a:t>”</a:t>
            </a:r>
            <a:r>
              <a:rPr lang="en-US" altLang="ja-JP" sz="4800" dirty="0">
                <a:latin typeface="Courier"/>
                <a:cs typeface="Courier"/>
              </a:rPr>
              <a:t>);</a:t>
            </a:r>
          </a:p>
          <a:p>
            <a:pPr eaLnBrk="1" hangingPunct="1">
              <a:lnSpc>
                <a:spcPct val="170000"/>
              </a:lnSpc>
              <a:buFontTx/>
              <a:buNone/>
            </a:pPr>
            <a:r>
              <a:rPr lang="en-US" sz="4800" dirty="0">
                <a:latin typeface="Courier"/>
                <a:cs typeface="Courier"/>
              </a:rPr>
              <a:t>		exit(0); }</a:t>
            </a:r>
          </a:p>
          <a:p>
            <a:pPr eaLnBrk="1" hangingPunct="1">
              <a:lnSpc>
                <a:spcPct val="170000"/>
              </a:lnSpc>
              <a:buFontTx/>
              <a:buNone/>
            </a:pPr>
            <a:r>
              <a:rPr lang="en-US" sz="4800" dirty="0">
                <a:latin typeface="Courier"/>
                <a:cs typeface="Courier"/>
              </a:rPr>
              <a:t>	</a:t>
            </a:r>
            <a:r>
              <a:rPr lang="en-US" sz="4800" dirty="0" err="1">
                <a:latin typeface="Courier"/>
                <a:cs typeface="Courier"/>
              </a:rPr>
              <a:t>vec</a:t>
            </a:r>
            <a:r>
              <a:rPr lang="en-US" sz="4800" dirty="0">
                <a:latin typeface="Courier"/>
                <a:cs typeface="Courier"/>
              </a:rPr>
              <a:t> =(offset|0xe59FF000);/* </a:t>
            </a:r>
            <a:r>
              <a:rPr lang="en-US" sz="4800" i="1" dirty="0" err="1">
                <a:latin typeface="Courier"/>
                <a:cs typeface="Courier"/>
              </a:rPr>
              <a:t>vec</a:t>
            </a:r>
            <a:r>
              <a:rPr lang="en-US" sz="4800" i="1" dirty="0">
                <a:latin typeface="Courier"/>
                <a:cs typeface="Courier"/>
              </a:rPr>
              <a:t> now contains LDR pc, [pc, #offset] </a:t>
            </a:r>
            <a:r>
              <a:rPr lang="en-US" sz="4800" dirty="0">
                <a:latin typeface="Courier"/>
                <a:cs typeface="Courier"/>
              </a:rPr>
              <a:t>*/</a:t>
            </a:r>
          </a:p>
          <a:p>
            <a:pPr eaLnBrk="1" hangingPunct="1">
              <a:lnSpc>
                <a:spcPct val="170000"/>
              </a:lnSpc>
              <a:buFontTx/>
              <a:buNone/>
            </a:pPr>
            <a:r>
              <a:rPr lang="en-US" sz="4800" dirty="0">
                <a:latin typeface="Courier"/>
                <a:cs typeface="Courier"/>
              </a:rPr>
              <a:t>	</a:t>
            </a:r>
            <a:r>
              <a:rPr lang="en-US" sz="4800" dirty="0" err="1">
                <a:latin typeface="Courier"/>
                <a:cs typeface="Courier"/>
              </a:rPr>
              <a:t>oldvec</a:t>
            </a:r>
            <a:r>
              <a:rPr lang="en-US" sz="4800" dirty="0">
                <a:latin typeface="Courier"/>
                <a:cs typeface="Courier"/>
              </a:rPr>
              <a:t> = *vector;	/* save the old instruction at 0x08 */</a:t>
            </a:r>
          </a:p>
          <a:p>
            <a:pPr eaLnBrk="1" hangingPunct="1">
              <a:lnSpc>
                <a:spcPct val="170000"/>
              </a:lnSpc>
              <a:buFontTx/>
              <a:buNone/>
            </a:pPr>
            <a:r>
              <a:rPr lang="en-US" sz="4800" dirty="0">
                <a:latin typeface="Courier"/>
                <a:cs typeface="Courier"/>
              </a:rPr>
              <a:t>	*vector = </a:t>
            </a:r>
            <a:r>
              <a:rPr lang="en-US" sz="4800" dirty="0" err="1">
                <a:latin typeface="Courier"/>
                <a:cs typeface="Courier"/>
              </a:rPr>
              <a:t>vec</a:t>
            </a:r>
            <a:r>
              <a:rPr lang="en-US" sz="4800" dirty="0">
                <a:latin typeface="Courier"/>
                <a:cs typeface="Courier"/>
              </a:rPr>
              <a:t>;	/* </a:t>
            </a:r>
            <a:r>
              <a:rPr lang="en-US" sz="4800" i="1" dirty="0">
                <a:latin typeface="Courier"/>
                <a:cs typeface="Courier"/>
              </a:rPr>
              <a:t>replace the contents of 0x08 with the new LDR instruction</a:t>
            </a:r>
            <a:r>
              <a:rPr lang="en-US" sz="4800" dirty="0">
                <a:latin typeface="Courier"/>
                <a:cs typeface="Courier"/>
              </a:rPr>
              <a:t> */</a:t>
            </a:r>
          </a:p>
          <a:p>
            <a:pPr eaLnBrk="1" hangingPunct="1">
              <a:lnSpc>
                <a:spcPct val="170000"/>
              </a:lnSpc>
              <a:buFontTx/>
              <a:buNone/>
            </a:pPr>
            <a:r>
              <a:rPr lang="en-US" sz="4800" dirty="0">
                <a:latin typeface="Courier"/>
                <a:cs typeface="Courier"/>
              </a:rPr>
              <a:t>	return(</a:t>
            </a:r>
            <a:r>
              <a:rPr lang="en-US" sz="4800" dirty="0" err="1">
                <a:latin typeface="Courier"/>
                <a:cs typeface="Courier"/>
              </a:rPr>
              <a:t>oldvec</a:t>
            </a:r>
            <a:r>
              <a:rPr lang="en-US" sz="4800" dirty="0">
                <a:latin typeface="Courier"/>
                <a:cs typeface="Courier"/>
              </a:rPr>
              <a:t>);	/* </a:t>
            </a:r>
            <a:r>
              <a:rPr lang="en-US" sz="4800" i="1" dirty="0">
                <a:latin typeface="Courier"/>
                <a:cs typeface="Courier"/>
              </a:rPr>
              <a:t>return the old instruction at 0x08 for chaining</a:t>
            </a:r>
            <a:r>
              <a:rPr lang="en-US" sz="4800" dirty="0">
                <a:latin typeface="Courier"/>
                <a:cs typeface="Courier"/>
              </a:rPr>
              <a:t> */</a:t>
            </a:r>
          </a:p>
          <a:p>
            <a:pPr eaLnBrk="1" hangingPunct="1">
              <a:lnSpc>
                <a:spcPct val="170000"/>
              </a:lnSpc>
              <a:buFontTx/>
              <a:buNone/>
            </a:pPr>
            <a:r>
              <a:rPr lang="en-US" sz="4800" dirty="0">
                <a:latin typeface="Courier"/>
                <a:cs typeface="Courier"/>
              </a:rPr>
              <a:t>} </a:t>
            </a:r>
            <a:r>
              <a:rPr lang="en-US" sz="4800" dirty="0">
                <a:solidFill>
                  <a:srgbClr val="CC3300"/>
                </a:solidFill>
                <a:latin typeface="Courier"/>
                <a:cs typeface="Courier"/>
              </a:rPr>
              <a:t> </a:t>
            </a:r>
            <a:endParaRPr lang="en-US" sz="4800" dirty="0">
              <a:latin typeface="Courier"/>
              <a:cs typeface="Courier"/>
            </a:endParaRPr>
          </a:p>
          <a:p>
            <a:pPr eaLnBrk="1" hangingPunct="1">
              <a:lnSpc>
                <a:spcPct val="170000"/>
              </a:lnSpc>
              <a:buFontTx/>
              <a:buNone/>
            </a:pPr>
            <a:endParaRPr lang="en-US" sz="4800" dirty="0">
              <a:latin typeface="Courier"/>
              <a:cs typeface="Courier"/>
            </a:endParaRPr>
          </a:p>
          <a:p>
            <a:pPr eaLnBrk="1" hangingPunct="1">
              <a:lnSpc>
                <a:spcPct val="170000"/>
              </a:lnSpc>
              <a:buFontTx/>
              <a:buNone/>
            </a:pPr>
            <a:endParaRPr lang="en-US" sz="4800" dirty="0">
              <a:latin typeface="Courier"/>
              <a:cs typeface="Courier"/>
            </a:endParaRPr>
          </a:p>
        </p:txBody>
      </p:sp>
      <p:sp>
        <p:nvSpPr>
          <p:cNvPr id="590854" name="Text Box 6"/>
          <p:cNvSpPr txBox="1">
            <a:spLocks noChangeArrowheads="1"/>
          </p:cNvSpPr>
          <p:nvPr/>
        </p:nvSpPr>
        <p:spPr bwMode="auto">
          <a:xfrm>
            <a:off x="6696375" y="2368468"/>
            <a:ext cx="2398713" cy="5492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marL="7429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spcBef>
                <a:spcPct val="50000"/>
              </a:spcBef>
              <a:buFontTx/>
              <a:buNone/>
            </a:pPr>
            <a:r>
              <a:rPr lang="en-US" sz="1200" dirty="0">
                <a:solidFill>
                  <a:srgbClr val="808080"/>
                </a:solidFill>
                <a:cs typeface="Arial" charset="0"/>
              </a:rPr>
              <a:t> vector = 0x08</a:t>
            </a:r>
          </a:p>
          <a:p>
            <a:pPr eaLnBrk="1" hangingPunct="1">
              <a:spcBef>
                <a:spcPct val="50000"/>
              </a:spcBef>
              <a:buFontTx/>
              <a:buNone/>
            </a:pPr>
            <a:r>
              <a:rPr lang="en-US" sz="1200" dirty="0">
                <a:solidFill>
                  <a:srgbClr val="808080"/>
                </a:solidFill>
                <a:cs typeface="Arial" charset="0"/>
              </a:rPr>
              <a:t>*vector = 0xe59ff100</a:t>
            </a:r>
            <a:endParaRPr lang="en-US" sz="1200" dirty="0">
              <a:solidFill>
                <a:srgbClr val="B2B2B2"/>
              </a:solidFill>
              <a:cs typeface="Arial" charset="0"/>
            </a:endParaRPr>
          </a:p>
        </p:txBody>
      </p:sp>
      <p:sp>
        <p:nvSpPr>
          <p:cNvPr id="590855" name="Text Box 7"/>
          <p:cNvSpPr txBox="1">
            <a:spLocks noChangeArrowheads="1"/>
          </p:cNvSpPr>
          <p:nvPr/>
        </p:nvSpPr>
        <p:spPr bwMode="auto">
          <a:xfrm>
            <a:off x="6696375" y="3035301"/>
            <a:ext cx="2398712" cy="27463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marL="7429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spcBef>
                <a:spcPct val="50000"/>
              </a:spcBef>
              <a:buFontTx/>
              <a:buNone/>
            </a:pPr>
            <a:r>
              <a:rPr lang="en-US" sz="1200" dirty="0">
                <a:solidFill>
                  <a:srgbClr val="808080"/>
                </a:solidFill>
                <a:cs typeface="Arial" charset="0"/>
              </a:rPr>
              <a:t> location  = 0x210</a:t>
            </a:r>
            <a:endParaRPr lang="en-US" sz="1200" dirty="0">
              <a:solidFill>
                <a:srgbClr val="B2B2B2"/>
              </a:solidFill>
              <a:cs typeface="Arial" charset="0"/>
            </a:endParaRPr>
          </a:p>
        </p:txBody>
      </p:sp>
      <p:sp>
        <p:nvSpPr>
          <p:cNvPr id="590857" name="Text Box 9"/>
          <p:cNvSpPr txBox="1">
            <a:spLocks noChangeArrowheads="1"/>
          </p:cNvSpPr>
          <p:nvPr/>
        </p:nvSpPr>
        <p:spPr bwMode="auto">
          <a:xfrm>
            <a:off x="5893865" y="4098108"/>
            <a:ext cx="2398712" cy="27463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marL="7429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spcBef>
                <a:spcPct val="50000"/>
              </a:spcBef>
              <a:buFontTx/>
              <a:buNone/>
            </a:pPr>
            <a:r>
              <a:rPr lang="en-US" sz="1200" dirty="0" err="1">
                <a:solidFill>
                  <a:srgbClr val="808080"/>
                </a:solidFill>
                <a:cs typeface="Arial" charset="0"/>
              </a:rPr>
              <a:t>vec</a:t>
            </a:r>
            <a:r>
              <a:rPr lang="en-US" sz="1200" dirty="0">
                <a:solidFill>
                  <a:srgbClr val="808080"/>
                </a:solidFill>
                <a:cs typeface="Arial" charset="0"/>
              </a:rPr>
              <a:t>  = 0xe59ff200</a:t>
            </a:r>
            <a:endParaRPr lang="en-US" sz="1200" dirty="0">
              <a:solidFill>
                <a:srgbClr val="B2B2B2"/>
              </a:solidFill>
              <a:cs typeface="Arial" charset="0"/>
            </a:endParaRPr>
          </a:p>
        </p:txBody>
      </p:sp>
      <p:sp>
        <p:nvSpPr>
          <p:cNvPr id="590858" name="Text Box 10"/>
          <p:cNvSpPr txBox="1">
            <a:spLocks noChangeArrowheads="1"/>
          </p:cNvSpPr>
          <p:nvPr/>
        </p:nvSpPr>
        <p:spPr bwMode="auto">
          <a:xfrm>
            <a:off x="7045820" y="4559036"/>
            <a:ext cx="1992356" cy="55399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marL="742950" indent="-285750"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eaLnBrk="1" hangingPunct="1">
              <a:spcBef>
                <a:spcPct val="50000"/>
              </a:spcBef>
              <a:buFontTx/>
              <a:buNone/>
            </a:pPr>
            <a:r>
              <a:rPr lang="en-US" sz="1200" dirty="0">
                <a:solidFill>
                  <a:srgbClr val="808080"/>
                </a:solidFill>
                <a:cs typeface="Arial" charset="0"/>
              </a:rPr>
              <a:t>*vector  = 0xe59ff200</a:t>
            </a:r>
          </a:p>
          <a:p>
            <a:pPr eaLnBrk="1" hangingPunct="1">
              <a:spcBef>
                <a:spcPct val="50000"/>
              </a:spcBef>
              <a:buFontTx/>
              <a:buNone/>
            </a:pPr>
            <a:r>
              <a:rPr lang="en-US" sz="1200" dirty="0" err="1">
                <a:solidFill>
                  <a:srgbClr val="808080"/>
                </a:solidFill>
                <a:cs typeface="Arial" charset="0"/>
              </a:rPr>
              <a:t>oldvec</a:t>
            </a:r>
            <a:r>
              <a:rPr lang="en-US" sz="1200" dirty="0">
                <a:solidFill>
                  <a:srgbClr val="808080"/>
                </a:solidFill>
                <a:cs typeface="Arial" charset="0"/>
              </a:rPr>
              <a:t>  = 0xe59ff100</a:t>
            </a:r>
            <a:endParaRPr lang="en-US" sz="1200" dirty="0">
              <a:solidFill>
                <a:srgbClr val="B2B2B2"/>
              </a:solidFill>
              <a:cs typeface="Arial" charset="0"/>
            </a:endParaRPr>
          </a:p>
        </p:txBody>
      </p:sp>
    </p:spTree>
    <p:extLst>
      <p:ext uri="{BB962C8B-B14F-4D97-AF65-F5344CB8AC3E}">
        <p14:creationId xmlns:p14="http://schemas.microsoft.com/office/powerpoint/2010/main" val="38700895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08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08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08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0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4" grpId="0" animBg="1"/>
      <p:bldP spid="590855" grpId="0" animBg="1"/>
      <p:bldP spid="590857" grpId="0" animBg="1"/>
      <p:bldP spid="5908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r>
              <a:rPr lang="en-US" sz="3200" dirty="0">
                <a:cs typeface="Arial" charset="0"/>
              </a:rPr>
              <a:t>Installing the SWI Handler – Our Way</a:t>
            </a:r>
          </a:p>
        </p:txBody>
      </p:sp>
      <p:sp>
        <p:nvSpPr>
          <p:cNvPr id="77826" name="Rectangle 3"/>
          <p:cNvSpPr>
            <a:spLocks noGrp="1" noChangeArrowheads="1"/>
          </p:cNvSpPr>
          <p:nvPr>
            <p:ph idx="1"/>
          </p:nvPr>
        </p:nvSpPr>
        <p:spPr/>
        <p:txBody>
          <a:bodyPr>
            <a:normAutofit/>
          </a:bodyPr>
          <a:lstStyle/>
          <a:p>
            <a:r>
              <a:rPr lang="en-US" sz="1800" b="1" dirty="0">
                <a:cs typeface="Arial" charset="0"/>
              </a:rPr>
              <a:t>Problem</a:t>
            </a:r>
            <a:r>
              <a:rPr lang="en-US" sz="1800" dirty="0">
                <a:cs typeface="Arial" charset="0"/>
              </a:rPr>
              <a:t>: Can</a:t>
            </a:r>
            <a:r>
              <a:rPr lang="ja-JP" altLang="en-US" sz="1800" dirty="0">
                <a:cs typeface="Arial" charset="0"/>
              </a:rPr>
              <a:t>’</a:t>
            </a:r>
            <a:r>
              <a:rPr lang="en-US" altLang="ja-JP" sz="1800" dirty="0">
                <a:cs typeface="Arial" charset="0"/>
              </a:rPr>
              <a:t>t write to either the Vector Table or the </a:t>
            </a:r>
            <a:r>
              <a:rPr lang="ja-JP" altLang="en-US" sz="1800" dirty="0">
                <a:cs typeface="Arial" charset="0"/>
              </a:rPr>
              <a:t>“</a:t>
            </a:r>
            <a:r>
              <a:rPr lang="en-US" altLang="ja-JP" sz="1800" dirty="0">
                <a:cs typeface="Arial" charset="0"/>
              </a:rPr>
              <a:t>Jump</a:t>
            </a:r>
            <a:r>
              <a:rPr lang="ja-JP" altLang="en-US" sz="1800" dirty="0">
                <a:cs typeface="Arial" charset="0"/>
              </a:rPr>
              <a:t>”</a:t>
            </a:r>
            <a:r>
              <a:rPr lang="en-US" altLang="ja-JP" sz="1800" dirty="0">
                <a:cs typeface="Arial" charset="0"/>
              </a:rPr>
              <a:t> Table (both in ROM</a:t>
            </a:r>
            <a:r>
              <a:rPr lang="en-US" altLang="ja-JP" sz="1800" dirty="0" smtClean="0">
                <a:cs typeface="Arial" charset="0"/>
              </a:rPr>
              <a:t>)</a:t>
            </a:r>
          </a:p>
          <a:p>
            <a:endParaRPr lang="en-US" altLang="ja-JP" sz="1800" dirty="0">
              <a:cs typeface="Arial" charset="0"/>
            </a:endParaRPr>
          </a:p>
          <a:p>
            <a:r>
              <a:rPr lang="en-US" sz="1800" b="1" dirty="0">
                <a:cs typeface="Arial" charset="0"/>
              </a:rPr>
              <a:t>Solution</a:t>
            </a:r>
            <a:r>
              <a:rPr lang="en-US" sz="1800" dirty="0">
                <a:cs typeface="Arial" charset="0"/>
              </a:rPr>
              <a:t>: </a:t>
            </a:r>
            <a:r>
              <a:rPr lang="en-US" sz="1800" dirty="0" smtClean="0">
                <a:cs typeface="Arial" charset="0"/>
              </a:rPr>
              <a:t>Overwrite the </a:t>
            </a:r>
            <a:r>
              <a:rPr lang="en-US" sz="1800" dirty="0">
                <a:cs typeface="Arial" charset="0"/>
              </a:rPr>
              <a:t>first few instructions of U-Boot</a:t>
            </a:r>
            <a:r>
              <a:rPr lang="ja-JP" altLang="en-US" sz="1800" dirty="0">
                <a:cs typeface="Arial" charset="0"/>
              </a:rPr>
              <a:t>’</a:t>
            </a:r>
            <a:r>
              <a:rPr lang="en-US" altLang="ja-JP" sz="1800" dirty="0">
                <a:cs typeface="Arial" charset="0"/>
              </a:rPr>
              <a:t>s SWI Handler</a:t>
            </a:r>
          </a:p>
          <a:p>
            <a:pPr lvl="1"/>
            <a:r>
              <a:rPr lang="en-US" sz="1600" dirty="0">
                <a:cs typeface="Arial" charset="0"/>
              </a:rPr>
              <a:t>Redirect the processor to our own handler</a:t>
            </a:r>
          </a:p>
          <a:p>
            <a:pPr lvl="1"/>
            <a:r>
              <a:rPr lang="en-US" sz="1600" dirty="0">
                <a:cs typeface="Arial" charset="0"/>
              </a:rPr>
              <a:t>Only eight bytes guaranteed to be available (arbitrary lab restriction)</a:t>
            </a:r>
          </a:p>
        </p:txBody>
      </p:sp>
    </p:spTree>
    <p:extLst>
      <p:ext uri="{BB962C8B-B14F-4D97-AF65-F5344CB8AC3E}">
        <p14:creationId xmlns:p14="http://schemas.microsoft.com/office/powerpoint/2010/main" val="3158226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r>
              <a:rPr lang="en-US" sz="3200" dirty="0">
                <a:cs typeface="Arial" charset="0"/>
              </a:rPr>
              <a:t>Installing the SWI Handler – Our Way</a:t>
            </a:r>
          </a:p>
        </p:txBody>
      </p:sp>
      <p:grpSp>
        <p:nvGrpSpPr>
          <p:cNvPr id="2" name="Group 1"/>
          <p:cNvGrpSpPr/>
          <p:nvPr/>
        </p:nvGrpSpPr>
        <p:grpSpPr>
          <a:xfrm>
            <a:off x="234950" y="1559418"/>
            <a:ext cx="8566150" cy="4049712"/>
            <a:chOff x="234950" y="2192338"/>
            <a:chExt cx="8566150" cy="4049712"/>
          </a:xfrm>
        </p:grpSpPr>
        <p:sp>
          <p:nvSpPr>
            <p:cNvPr id="77827" name="Rectangle 5"/>
            <p:cNvSpPr>
              <a:spLocks noChangeArrowheads="1"/>
            </p:cNvSpPr>
            <p:nvPr/>
          </p:nvSpPr>
          <p:spPr bwMode="auto">
            <a:xfrm>
              <a:off x="812800" y="2692400"/>
              <a:ext cx="2044700" cy="1798638"/>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dirty="0">
                  <a:solidFill>
                    <a:srgbClr val="808080"/>
                  </a:solidFill>
                  <a:latin typeface="Courier New" charset="0"/>
                </a:rPr>
                <a:t>B   0x850</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a:t>
              </a:r>
              <a:endParaRPr lang="en-US" sz="2400" dirty="0">
                <a:solidFill>
                  <a:srgbClr val="808080"/>
                </a:solidFill>
              </a:endParaRPr>
            </a:p>
          </p:txBody>
        </p:sp>
        <p:sp>
          <p:nvSpPr>
            <p:cNvPr id="77828" name="Text Box 6"/>
            <p:cNvSpPr txBox="1">
              <a:spLocks noChangeArrowheads="1"/>
            </p:cNvSpPr>
            <p:nvPr/>
          </p:nvSpPr>
          <p:spPr bwMode="auto">
            <a:xfrm>
              <a:off x="719138" y="2192338"/>
              <a:ext cx="21097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cs typeface="Arial" charset="0"/>
                </a:rPr>
                <a:t>Vector Table </a:t>
              </a:r>
            </a:p>
            <a:p>
              <a:pPr algn="ctr">
                <a:spcBef>
                  <a:spcPct val="0"/>
                </a:spcBef>
                <a:buClrTx/>
                <a:buSzTx/>
                <a:buFontTx/>
                <a:buNone/>
              </a:pPr>
              <a:r>
                <a:rPr lang="en-US" sz="1400">
                  <a:solidFill>
                    <a:srgbClr val="808080"/>
                  </a:solidFill>
                  <a:cs typeface="Arial" charset="0"/>
                </a:rPr>
                <a:t>starting at 0x00 in memory</a:t>
              </a:r>
              <a:endParaRPr lang="en-US" sz="1600">
                <a:solidFill>
                  <a:srgbClr val="808080"/>
                </a:solidFill>
                <a:cs typeface="Arial" charset="0"/>
              </a:endParaRPr>
            </a:p>
          </p:txBody>
        </p:sp>
        <p:sp>
          <p:nvSpPr>
            <p:cNvPr id="77829" name="Text Box 7"/>
            <p:cNvSpPr txBox="1">
              <a:spLocks noChangeArrowheads="1"/>
            </p:cNvSpPr>
            <p:nvPr/>
          </p:nvSpPr>
          <p:spPr bwMode="auto">
            <a:xfrm>
              <a:off x="234950" y="2690813"/>
              <a:ext cx="6096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a:solidFill>
                    <a:srgbClr val="CC3300"/>
                  </a:solidFill>
                  <a:latin typeface="Courier New" charset="0"/>
                  <a:cs typeface="Arial" charset="0"/>
                </a:rPr>
                <a:t>0x00</a:t>
              </a:r>
            </a:p>
            <a:p>
              <a:pPr algn="ctr">
                <a:spcBef>
                  <a:spcPct val="0"/>
                </a:spcBef>
                <a:buClrTx/>
                <a:buSzTx/>
                <a:buFontTx/>
                <a:buNone/>
              </a:pPr>
              <a:r>
                <a:rPr lang="en-US" sz="1400">
                  <a:solidFill>
                    <a:srgbClr val="CC3300"/>
                  </a:solidFill>
                  <a:latin typeface="Courier New" charset="0"/>
                  <a:cs typeface="Arial" charset="0"/>
                </a:rPr>
                <a:t>0x04</a:t>
              </a:r>
            </a:p>
            <a:p>
              <a:pPr algn="ctr">
                <a:spcBef>
                  <a:spcPct val="0"/>
                </a:spcBef>
                <a:buClrTx/>
                <a:buSzTx/>
                <a:buFontTx/>
                <a:buNone/>
              </a:pPr>
              <a:r>
                <a:rPr lang="en-US" sz="1400">
                  <a:solidFill>
                    <a:srgbClr val="CC3300"/>
                  </a:solidFill>
                  <a:latin typeface="Courier New" charset="0"/>
                  <a:cs typeface="Arial" charset="0"/>
                </a:rPr>
                <a:t>0x08</a:t>
              </a:r>
            </a:p>
            <a:p>
              <a:pPr algn="ctr">
                <a:spcBef>
                  <a:spcPct val="0"/>
                </a:spcBef>
                <a:buClrTx/>
                <a:buSzTx/>
                <a:buFontTx/>
                <a:buNone/>
              </a:pPr>
              <a:r>
                <a:rPr lang="en-US" sz="1400">
                  <a:solidFill>
                    <a:srgbClr val="CC3300"/>
                  </a:solidFill>
                  <a:latin typeface="Courier New" charset="0"/>
                  <a:cs typeface="Arial" charset="0"/>
                </a:rPr>
                <a:t>0x0c</a:t>
              </a:r>
            </a:p>
            <a:p>
              <a:pPr algn="ctr">
                <a:spcBef>
                  <a:spcPct val="0"/>
                </a:spcBef>
                <a:buClrTx/>
                <a:buSzTx/>
                <a:buFontTx/>
                <a:buNone/>
              </a:pPr>
              <a:r>
                <a:rPr lang="en-US" sz="1400">
                  <a:solidFill>
                    <a:srgbClr val="CC3300"/>
                  </a:solidFill>
                  <a:latin typeface="Courier New" charset="0"/>
                  <a:cs typeface="Arial" charset="0"/>
                </a:rPr>
                <a:t>0x10</a:t>
              </a:r>
            </a:p>
            <a:p>
              <a:pPr algn="ctr">
                <a:spcBef>
                  <a:spcPct val="0"/>
                </a:spcBef>
                <a:buClrTx/>
                <a:buSzTx/>
                <a:buFontTx/>
                <a:buNone/>
              </a:pPr>
              <a:r>
                <a:rPr lang="en-US" sz="1400">
                  <a:solidFill>
                    <a:srgbClr val="CC3300"/>
                  </a:solidFill>
                  <a:latin typeface="Courier New" charset="0"/>
                  <a:cs typeface="Arial" charset="0"/>
                </a:rPr>
                <a:t>0x14</a:t>
              </a:r>
            </a:p>
            <a:p>
              <a:pPr algn="ctr">
                <a:spcBef>
                  <a:spcPct val="0"/>
                </a:spcBef>
                <a:buClrTx/>
                <a:buSzTx/>
                <a:buFontTx/>
                <a:buNone/>
              </a:pPr>
              <a:r>
                <a:rPr lang="en-US" sz="1400">
                  <a:solidFill>
                    <a:srgbClr val="CC3300"/>
                  </a:solidFill>
                  <a:latin typeface="Courier New" charset="0"/>
                  <a:cs typeface="Arial" charset="0"/>
                </a:rPr>
                <a:t>0x18</a:t>
              </a:r>
            </a:p>
            <a:p>
              <a:pPr algn="ctr">
                <a:spcBef>
                  <a:spcPct val="0"/>
                </a:spcBef>
                <a:buClrTx/>
                <a:buSzTx/>
                <a:buFontTx/>
                <a:buNone/>
              </a:pPr>
              <a:r>
                <a:rPr lang="en-US" sz="1400">
                  <a:solidFill>
                    <a:srgbClr val="CC3300"/>
                  </a:solidFill>
                  <a:latin typeface="Courier New" charset="0"/>
                  <a:cs typeface="Arial" charset="0"/>
                </a:rPr>
                <a:t>0x1c</a:t>
              </a:r>
            </a:p>
          </p:txBody>
        </p:sp>
        <p:sp>
          <p:nvSpPr>
            <p:cNvPr id="77830" name="Text Box 9"/>
            <p:cNvSpPr txBox="1">
              <a:spLocks noChangeArrowheads="1"/>
            </p:cNvSpPr>
            <p:nvPr/>
          </p:nvSpPr>
          <p:spPr bwMode="auto">
            <a:xfrm>
              <a:off x="3986213" y="2598738"/>
              <a:ext cx="20716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cs typeface="Arial" charset="0"/>
                </a:rPr>
                <a:t>U-Boot</a:t>
              </a:r>
              <a:r>
                <a:rPr lang="ja-JP" altLang="en-US" sz="1600">
                  <a:solidFill>
                    <a:srgbClr val="808080"/>
                  </a:solidFill>
                  <a:cs typeface="Arial" charset="0"/>
                </a:rPr>
                <a:t>’</a:t>
              </a:r>
              <a:r>
                <a:rPr lang="en-US" altLang="ja-JP" sz="1600">
                  <a:solidFill>
                    <a:srgbClr val="808080"/>
                  </a:solidFill>
                  <a:cs typeface="Arial" charset="0"/>
                </a:rPr>
                <a:t>s SWI Handler</a:t>
              </a:r>
            </a:p>
            <a:p>
              <a:pPr algn="ctr">
                <a:spcBef>
                  <a:spcPct val="0"/>
                </a:spcBef>
                <a:buClrTx/>
                <a:buSzTx/>
                <a:buFontTx/>
                <a:buNone/>
              </a:pPr>
              <a:r>
                <a:rPr lang="en-US" sz="1600">
                  <a:solidFill>
                    <a:srgbClr val="808080"/>
                  </a:solidFill>
                  <a:cs typeface="Arial" charset="0"/>
                </a:rPr>
                <a:t>(</a:t>
              </a:r>
              <a:r>
                <a:rPr lang="en-US" sz="1600">
                  <a:solidFill>
                    <a:srgbClr val="808080"/>
                  </a:solidFill>
                  <a:latin typeface="Courier New" charset="0"/>
                  <a:cs typeface="Arial" charset="0"/>
                </a:rPr>
                <a:t>S_Handler</a:t>
              </a:r>
              <a:r>
                <a:rPr lang="en-US" sz="1600">
                  <a:solidFill>
                    <a:srgbClr val="808080"/>
                  </a:solidFill>
                  <a:cs typeface="Arial" charset="0"/>
                </a:rPr>
                <a:t>)</a:t>
              </a:r>
            </a:p>
          </p:txBody>
        </p:sp>
        <p:sp>
          <p:nvSpPr>
            <p:cNvPr id="77831" name="Line 11"/>
            <p:cNvSpPr>
              <a:spLocks noChangeShapeType="1"/>
            </p:cNvSpPr>
            <p:nvPr/>
          </p:nvSpPr>
          <p:spPr bwMode="auto">
            <a:xfrm flipV="1">
              <a:off x="2970213" y="3251200"/>
              <a:ext cx="914400" cy="11113"/>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832" name="Rectangle 16"/>
            <p:cNvSpPr>
              <a:spLocks noChangeArrowheads="1"/>
            </p:cNvSpPr>
            <p:nvPr/>
          </p:nvSpPr>
          <p:spPr bwMode="auto">
            <a:xfrm>
              <a:off x="1571625" y="5154613"/>
              <a:ext cx="1287463" cy="1008062"/>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dirty="0">
                  <a:solidFill>
                    <a:srgbClr val="808080"/>
                  </a:solidFill>
                  <a:latin typeface="Courier New" charset="0"/>
                </a:rPr>
                <a:t>&amp;</a:t>
              </a:r>
              <a:r>
                <a:rPr lang="en-US" sz="1400" dirty="0" err="1">
                  <a:solidFill>
                    <a:srgbClr val="808080"/>
                  </a:solidFill>
                  <a:latin typeface="Courier New" charset="0"/>
                </a:rPr>
                <a:t>U_Handler</a:t>
              </a:r>
              <a:r>
                <a:rPr lang="en-US" sz="1400" dirty="0">
                  <a:solidFill>
                    <a:srgbClr val="808080"/>
                  </a:solidFill>
                  <a:latin typeface="Courier New" charset="0"/>
                </a:rPr>
                <a:t> </a:t>
              </a:r>
            </a:p>
            <a:p>
              <a:pPr eaLnBrk="0" hangingPunct="0">
                <a:spcBef>
                  <a:spcPct val="0"/>
                </a:spcBef>
                <a:buClrTx/>
                <a:buSzTx/>
                <a:buFontTx/>
                <a:buNone/>
              </a:pPr>
              <a:r>
                <a:rPr lang="en-US" sz="1400" dirty="0">
                  <a:solidFill>
                    <a:srgbClr val="808080"/>
                  </a:solidFill>
                  <a:latin typeface="Courier New" charset="0"/>
                </a:rPr>
                <a:t>&amp;</a:t>
              </a:r>
              <a:r>
                <a:rPr lang="en-US" sz="1400" dirty="0" err="1">
                  <a:solidFill>
                    <a:srgbClr val="808080"/>
                  </a:solidFill>
                  <a:latin typeface="Courier New" charset="0"/>
                </a:rPr>
                <a:t>S_Handler</a:t>
              </a:r>
              <a:r>
                <a:rPr lang="en-US" sz="1400" dirty="0">
                  <a:solidFill>
                    <a:srgbClr val="808080"/>
                  </a:solidFill>
                  <a:latin typeface="Courier New" charset="0"/>
                </a:rPr>
                <a:t> </a:t>
              </a:r>
            </a:p>
            <a:p>
              <a:pPr eaLnBrk="0" hangingPunct="0">
                <a:spcBef>
                  <a:spcPct val="0"/>
                </a:spcBef>
                <a:buClrTx/>
                <a:buSzTx/>
                <a:buFontTx/>
                <a:buNone/>
              </a:pPr>
              <a:r>
                <a:rPr lang="en-US" sz="1400" dirty="0">
                  <a:solidFill>
                    <a:srgbClr val="808080"/>
                  </a:solidFill>
                  <a:latin typeface="Courier New" charset="0"/>
                </a:rPr>
                <a:t>&amp;</a:t>
              </a:r>
              <a:r>
                <a:rPr lang="en-US" sz="1400" dirty="0" err="1">
                  <a:solidFill>
                    <a:srgbClr val="808080"/>
                  </a:solidFill>
                  <a:latin typeface="Courier New" charset="0"/>
                </a:rPr>
                <a:t>P_Handler</a:t>
              </a:r>
              <a:endParaRPr lang="en-US" sz="1400" dirty="0">
                <a:solidFill>
                  <a:srgbClr val="808080"/>
                </a:solidFill>
                <a:latin typeface="Courier New" charset="0"/>
              </a:endParaRPr>
            </a:p>
            <a:p>
              <a:pPr eaLnBrk="0" hangingPunct="0">
                <a:spcBef>
                  <a:spcPct val="0"/>
                </a:spcBef>
                <a:buClrTx/>
                <a:buSzTx/>
                <a:buFontTx/>
                <a:buNone/>
              </a:pPr>
              <a:r>
                <a:rPr lang="en-US" sz="1400" dirty="0">
                  <a:solidFill>
                    <a:srgbClr val="808080"/>
                  </a:solidFill>
                  <a:latin typeface="Courier New" charset="0"/>
                </a:rPr>
                <a:t>&amp;</a:t>
              </a:r>
              <a:r>
                <a:rPr lang="en-US" sz="1400" dirty="0" err="1">
                  <a:solidFill>
                    <a:srgbClr val="808080"/>
                  </a:solidFill>
                  <a:latin typeface="Courier New" charset="0"/>
                </a:rPr>
                <a:t>D_Handler</a:t>
              </a:r>
              <a:endParaRPr lang="en-US" sz="1400" dirty="0">
                <a:solidFill>
                  <a:srgbClr val="808080"/>
                </a:solidFill>
                <a:latin typeface="Courier New" charset="0"/>
              </a:endParaRPr>
            </a:p>
            <a:p>
              <a:pPr eaLnBrk="0" hangingPunct="0">
                <a:spcBef>
                  <a:spcPct val="0"/>
                </a:spcBef>
                <a:buClrTx/>
                <a:buSzTx/>
                <a:buFontTx/>
                <a:buNone/>
              </a:pPr>
              <a:r>
                <a:rPr lang="en-US" sz="1400" dirty="0">
                  <a:solidFill>
                    <a:srgbClr val="808080"/>
                  </a:solidFill>
                  <a:latin typeface="Courier New" charset="0"/>
                </a:rPr>
                <a:t>...</a:t>
              </a:r>
              <a:endParaRPr lang="en-US" sz="2400" dirty="0">
                <a:solidFill>
                  <a:srgbClr val="808080"/>
                </a:solidFill>
              </a:endParaRPr>
            </a:p>
          </p:txBody>
        </p:sp>
        <p:sp>
          <p:nvSpPr>
            <p:cNvPr id="77833" name="Text Box 17"/>
            <p:cNvSpPr txBox="1">
              <a:spLocks noChangeArrowheads="1"/>
            </p:cNvSpPr>
            <p:nvPr/>
          </p:nvSpPr>
          <p:spPr bwMode="auto">
            <a:xfrm>
              <a:off x="1554163" y="4851400"/>
              <a:ext cx="132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ja-JP" altLang="en-US" sz="1600">
                  <a:solidFill>
                    <a:srgbClr val="808080"/>
                  </a:solidFill>
                  <a:cs typeface="Arial" charset="0"/>
                </a:rPr>
                <a:t>“</a:t>
              </a:r>
              <a:r>
                <a:rPr lang="en-US" altLang="ja-JP" sz="1600">
                  <a:solidFill>
                    <a:srgbClr val="808080"/>
                  </a:solidFill>
                  <a:cs typeface="Arial" charset="0"/>
                </a:rPr>
                <a:t>Jump</a:t>
              </a:r>
              <a:r>
                <a:rPr lang="ja-JP" altLang="en-US" sz="1600">
                  <a:solidFill>
                    <a:srgbClr val="808080"/>
                  </a:solidFill>
                  <a:cs typeface="Arial" charset="0"/>
                </a:rPr>
                <a:t>”</a:t>
              </a:r>
              <a:r>
                <a:rPr lang="en-US" altLang="ja-JP" sz="1600">
                  <a:solidFill>
                    <a:srgbClr val="808080"/>
                  </a:solidFill>
                  <a:cs typeface="Arial" charset="0"/>
                </a:rPr>
                <a:t> Table</a:t>
              </a:r>
              <a:endParaRPr lang="en-US" sz="1600">
                <a:solidFill>
                  <a:srgbClr val="808080"/>
                </a:solidFill>
                <a:cs typeface="Arial" charset="0"/>
              </a:endParaRPr>
            </a:p>
          </p:txBody>
        </p:sp>
        <p:sp>
          <p:nvSpPr>
            <p:cNvPr id="77834" name="Text Box 18"/>
            <p:cNvSpPr txBox="1">
              <a:spLocks noChangeArrowheads="1"/>
            </p:cNvSpPr>
            <p:nvPr/>
          </p:nvSpPr>
          <p:spPr bwMode="auto">
            <a:xfrm>
              <a:off x="800100" y="5086350"/>
              <a:ext cx="609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400">
                  <a:solidFill>
                    <a:srgbClr val="CC3300"/>
                  </a:solidFill>
                  <a:latin typeface="Courier New" charset="0"/>
                  <a:cs typeface="Arial" charset="0"/>
                </a:rPr>
                <a:t>0x20</a:t>
              </a:r>
            </a:p>
            <a:p>
              <a:pPr>
                <a:spcBef>
                  <a:spcPct val="0"/>
                </a:spcBef>
                <a:buClrTx/>
                <a:buSzTx/>
                <a:buFontTx/>
                <a:buNone/>
              </a:pPr>
              <a:r>
                <a:rPr lang="en-US" sz="1400">
                  <a:solidFill>
                    <a:srgbClr val="CC3300"/>
                  </a:solidFill>
                  <a:latin typeface="Courier New" charset="0"/>
                  <a:cs typeface="Arial" charset="0"/>
                </a:rPr>
                <a:t>0x24</a:t>
              </a:r>
            </a:p>
            <a:p>
              <a:pPr>
                <a:spcBef>
                  <a:spcPct val="0"/>
                </a:spcBef>
                <a:buClrTx/>
                <a:buSzTx/>
                <a:buFontTx/>
                <a:buNone/>
              </a:pPr>
              <a:r>
                <a:rPr lang="en-US" sz="1400">
                  <a:solidFill>
                    <a:srgbClr val="CC3300"/>
                  </a:solidFill>
                  <a:latin typeface="Courier New" charset="0"/>
                  <a:cs typeface="Arial" charset="0"/>
                </a:rPr>
                <a:t>0x28</a:t>
              </a:r>
            </a:p>
            <a:p>
              <a:pPr>
                <a:spcBef>
                  <a:spcPct val="0"/>
                </a:spcBef>
                <a:buClrTx/>
                <a:buSzTx/>
                <a:buFontTx/>
                <a:buNone/>
              </a:pPr>
              <a:r>
                <a:rPr lang="en-US" sz="1400">
                  <a:solidFill>
                    <a:srgbClr val="CC3300"/>
                  </a:solidFill>
                  <a:latin typeface="Courier New" charset="0"/>
                  <a:cs typeface="Arial" charset="0"/>
                </a:rPr>
                <a:t>0x2c</a:t>
              </a:r>
            </a:p>
            <a:p>
              <a:pPr>
                <a:spcBef>
                  <a:spcPct val="0"/>
                </a:spcBef>
                <a:buClrTx/>
                <a:buSzTx/>
                <a:buFontTx/>
                <a:buNone/>
              </a:pPr>
              <a:r>
                <a:rPr lang="en-US" sz="1400">
                  <a:solidFill>
                    <a:srgbClr val="CC3300"/>
                  </a:solidFill>
                  <a:latin typeface="Courier New" charset="0"/>
                  <a:cs typeface="Arial" charset="0"/>
                </a:rPr>
                <a:t>...</a:t>
              </a:r>
            </a:p>
          </p:txBody>
        </p:sp>
        <p:sp>
          <p:nvSpPr>
            <p:cNvPr id="77835" name="Line 19"/>
            <p:cNvSpPr>
              <a:spLocks noChangeShapeType="1"/>
            </p:cNvSpPr>
            <p:nvPr/>
          </p:nvSpPr>
          <p:spPr bwMode="auto">
            <a:xfrm flipV="1">
              <a:off x="2898775" y="3314700"/>
              <a:ext cx="987425" cy="2338388"/>
            </a:xfrm>
            <a:prstGeom prst="line">
              <a:avLst/>
            </a:prstGeom>
            <a:noFill/>
            <a:ln w="19050" cap="rnd">
              <a:solidFill>
                <a:srgbClr val="00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836" name="Rectangle 29"/>
            <p:cNvSpPr>
              <a:spLocks noChangeArrowheads="1"/>
            </p:cNvSpPr>
            <p:nvPr/>
          </p:nvSpPr>
          <p:spPr bwMode="auto">
            <a:xfrm>
              <a:off x="4000500" y="3143250"/>
              <a:ext cx="1943100" cy="1314450"/>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dirty="0">
                  <a:solidFill>
                    <a:srgbClr val="CC0000"/>
                  </a:solidFill>
                  <a:latin typeface="Courier New" charset="0"/>
                </a:rPr>
                <a:t>LDR </a:t>
              </a:r>
              <a:r>
                <a:rPr lang="en-US" sz="1400" dirty="0" err="1">
                  <a:solidFill>
                    <a:srgbClr val="CC0000"/>
                  </a:solidFill>
                  <a:latin typeface="Courier New" charset="0"/>
                </a:rPr>
                <a:t>sp</a:t>
              </a:r>
              <a:r>
                <a:rPr lang="en-US" sz="1400" dirty="0">
                  <a:solidFill>
                    <a:srgbClr val="CC0000"/>
                  </a:solidFill>
                  <a:latin typeface="Courier New" charset="0"/>
                </a:rPr>
                <a:t>, [pc, ...]</a:t>
              </a:r>
            </a:p>
            <a:p>
              <a:pPr eaLnBrk="0" hangingPunct="0">
                <a:spcBef>
                  <a:spcPct val="0"/>
                </a:spcBef>
                <a:buClrTx/>
                <a:buSzTx/>
                <a:buFontTx/>
                <a:buNone/>
              </a:pPr>
              <a:r>
                <a:rPr lang="en-US" sz="1400" dirty="0">
                  <a:solidFill>
                    <a:srgbClr val="CC0000"/>
                  </a:solidFill>
                  <a:latin typeface="Courier New" charset="0"/>
                </a:rPr>
                <a:t>SUB </a:t>
              </a:r>
              <a:r>
                <a:rPr lang="en-US" sz="1400" dirty="0" err="1">
                  <a:solidFill>
                    <a:srgbClr val="CC0000"/>
                  </a:solidFill>
                  <a:latin typeface="Courier New" charset="0"/>
                </a:rPr>
                <a:t>sp</a:t>
              </a:r>
              <a:r>
                <a:rPr lang="en-US" sz="1400" dirty="0">
                  <a:solidFill>
                    <a:srgbClr val="CC0000"/>
                  </a:solidFill>
                  <a:latin typeface="Courier New" charset="0"/>
                </a:rPr>
                <a:t>, </a:t>
              </a:r>
              <a:r>
                <a:rPr lang="en-US" sz="1400" dirty="0" err="1">
                  <a:solidFill>
                    <a:srgbClr val="CC0000"/>
                  </a:solidFill>
                  <a:latin typeface="Courier New" charset="0"/>
                </a:rPr>
                <a:t>sp</a:t>
              </a:r>
              <a:r>
                <a:rPr lang="en-US" sz="1400" dirty="0">
                  <a:solidFill>
                    <a:srgbClr val="CC0000"/>
                  </a:solidFill>
                  <a:latin typeface="Courier New" charset="0"/>
                </a:rPr>
                <a:t>, ...</a:t>
              </a:r>
            </a:p>
            <a:p>
              <a:pPr eaLnBrk="0" hangingPunct="0">
                <a:spcBef>
                  <a:spcPct val="0"/>
                </a:spcBef>
                <a:buClrTx/>
                <a:buSzTx/>
                <a:buFontTx/>
                <a:buNone/>
              </a:pPr>
              <a:r>
                <a:rPr lang="en-US" sz="1400" dirty="0">
                  <a:solidFill>
                    <a:srgbClr val="808080"/>
                  </a:solidFill>
                  <a:latin typeface="Courier New" charset="0"/>
                </a:rPr>
                <a:t>STR </a:t>
              </a:r>
              <a:r>
                <a:rPr lang="en-US" sz="1400" dirty="0" err="1">
                  <a:solidFill>
                    <a:srgbClr val="808080"/>
                  </a:solidFill>
                  <a:latin typeface="Courier New" charset="0"/>
                </a:rPr>
                <a:t>lr</a:t>
              </a:r>
              <a:r>
                <a:rPr lang="en-US" sz="1400" dirty="0">
                  <a:solidFill>
                    <a:srgbClr val="808080"/>
                  </a:solidFill>
                  <a:latin typeface="Courier New" charset="0"/>
                </a:rPr>
                <a:t>, [</a:t>
              </a:r>
              <a:r>
                <a:rPr lang="en-US" sz="1400" dirty="0" err="1">
                  <a:solidFill>
                    <a:srgbClr val="808080"/>
                  </a:solidFill>
                  <a:latin typeface="Courier New" charset="0"/>
                </a:rPr>
                <a:t>sp</a:t>
              </a:r>
              <a:r>
                <a:rPr lang="en-US" sz="1400" dirty="0">
                  <a:solidFill>
                    <a:srgbClr val="808080"/>
                  </a:solidFill>
                  <a:latin typeface="Courier New" charset="0"/>
                </a:rPr>
                <a:t>]</a:t>
              </a:r>
            </a:p>
            <a:p>
              <a:pPr eaLnBrk="0" hangingPunct="0">
                <a:spcBef>
                  <a:spcPct val="0"/>
                </a:spcBef>
                <a:buClrTx/>
                <a:buSzTx/>
                <a:buFontTx/>
                <a:buNone/>
              </a:pPr>
              <a:r>
                <a:rPr lang="en-US" sz="1400" dirty="0">
                  <a:solidFill>
                    <a:srgbClr val="808080"/>
                  </a:solidFill>
                  <a:latin typeface="Courier New" charset="0"/>
                </a:rPr>
                <a:t>MRS </a:t>
              </a:r>
              <a:r>
                <a:rPr lang="en-US" sz="1400" dirty="0" err="1">
                  <a:solidFill>
                    <a:srgbClr val="808080"/>
                  </a:solidFill>
                  <a:latin typeface="Courier New" charset="0"/>
                </a:rPr>
                <a:t>lr</a:t>
              </a:r>
              <a:r>
                <a:rPr lang="en-US" sz="1400" dirty="0">
                  <a:solidFill>
                    <a:srgbClr val="808080"/>
                  </a:solidFill>
                  <a:latin typeface="Courier New" charset="0"/>
                </a:rPr>
                <a:t>, </a:t>
              </a:r>
              <a:r>
                <a:rPr lang="en-US" sz="1400" dirty="0" err="1">
                  <a:solidFill>
                    <a:srgbClr val="808080"/>
                  </a:solidFill>
                  <a:latin typeface="Courier New" charset="0"/>
                </a:rPr>
                <a:t>spsr</a:t>
              </a:r>
              <a:endParaRPr lang="en-US" sz="1400" dirty="0">
                <a:solidFill>
                  <a:srgbClr val="808080"/>
                </a:solidFill>
                <a:latin typeface="Courier New" charset="0"/>
              </a:endParaRPr>
            </a:p>
            <a:p>
              <a:pPr eaLnBrk="0" hangingPunct="0">
                <a:spcBef>
                  <a:spcPct val="0"/>
                </a:spcBef>
                <a:buClrTx/>
                <a:buSzTx/>
                <a:buFontTx/>
                <a:buNone/>
              </a:pPr>
              <a:r>
                <a:rPr lang="en-US" sz="1400" dirty="0">
                  <a:solidFill>
                    <a:srgbClr val="808080"/>
                  </a:solidFill>
                  <a:latin typeface="Courier New" charset="0"/>
                </a:rPr>
                <a:t>STR </a:t>
              </a:r>
              <a:r>
                <a:rPr lang="en-US" sz="1400" dirty="0" err="1">
                  <a:solidFill>
                    <a:srgbClr val="808080"/>
                  </a:solidFill>
                  <a:latin typeface="Courier New" charset="0"/>
                </a:rPr>
                <a:t>lr</a:t>
              </a:r>
              <a:r>
                <a:rPr lang="en-US" sz="1400" dirty="0">
                  <a:solidFill>
                    <a:srgbClr val="808080"/>
                  </a:solidFill>
                  <a:latin typeface="Courier New" charset="0"/>
                </a:rPr>
                <a:t>, [</a:t>
              </a:r>
              <a:r>
                <a:rPr lang="en-US" sz="1400" dirty="0" err="1">
                  <a:solidFill>
                    <a:srgbClr val="808080"/>
                  </a:solidFill>
                  <a:latin typeface="Courier New" charset="0"/>
                </a:rPr>
                <a:t>sp</a:t>
              </a:r>
              <a:r>
                <a:rPr lang="en-US" sz="1400" dirty="0">
                  <a:solidFill>
                    <a:srgbClr val="808080"/>
                  </a:solidFill>
                  <a:latin typeface="Courier New" charset="0"/>
                </a:rPr>
                <a:t>, #4]</a:t>
              </a:r>
            </a:p>
            <a:p>
              <a:pPr eaLnBrk="0" hangingPunct="0">
                <a:spcBef>
                  <a:spcPct val="0"/>
                </a:spcBef>
                <a:buClrTx/>
                <a:buSzTx/>
                <a:buFontTx/>
                <a:buNone/>
              </a:pPr>
              <a:r>
                <a:rPr lang="en-US" sz="1400" dirty="0">
                  <a:solidFill>
                    <a:srgbClr val="808080"/>
                  </a:solidFill>
                  <a:latin typeface="Courier New" charset="0"/>
                </a:rPr>
                <a:t>...</a:t>
              </a:r>
              <a:endParaRPr lang="en-US" sz="2400" dirty="0">
                <a:solidFill>
                  <a:srgbClr val="808080"/>
                </a:solidFill>
              </a:endParaRPr>
            </a:p>
          </p:txBody>
        </p:sp>
        <p:sp>
          <p:nvSpPr>
            <p:cNvPr id="77837" name="Text Box 30"/>
            <p:cNvSpPr txBox="1">
              <a:spLocks noChangeArrowheads="1"/>
            </p:cNvSpPr>
            <p:nvPr/>
          </p:nvSpPr>
          <p:spPr bwMode="auto">
            <a:xfrm>
              <a:off x="6891338" y="2595563"/>
              <a:ext cx="19097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dirty="0">
                  <a:solidFill>
                    <a:srgbClr val="808080"/>
                  </a:solidFill>
                  <a:cs typeface="Arial" charset="0"/>
                </a:rPr>
                <a:t>Our SWI Handler</a:t>
              </a:r>
            </a:p>
            <a:p>
              <a:pPr algn="ctr">
                <a:spcBef>
                  <a:spcPct val="0"/>
                </a:spcBef>
                <a:buClrTx/>
                <a:buSzTx/>
                <a:buFontTx/>
                <a:buNone/>
              </a:pPr>
              <a:r>
                <a:rPr lang="en-US" sz="1600" dirty="0">
                  <a:solidFill>
                    <a:srgbClr val="808080"/>
                  </a:solidFill>
                  <a:cs typeface="Arial" charset="0"/>
                </a:rPr>
                <a:t>(</a:t>
              </a:r>
              <a:r>
                <a:rPr lang="en-US" sz="1600" dirty="0" err="1">
                  <a:solidFill>
                    <a:srgbClr val="808080"/>
                  </a:solidFill>
                  <a:latin typeface="Courier New" charset="0"/>
                  <a:cs typeface="Arial" charset="0"/>
                </a:rPr>
                <a:t>OUR_S_Handler</a:t>
              </a:r>
              <a:r>
                <a:rPr lang="en-US" sz="1600" dirty="0">
                  <a:solidFill>
                    <a:srgbClr val="808080"/>
                  </a:solidFill>
                  <a:cs typeface="Arial" charset="0"/>
                </a:rPr>
                <a:t>)</a:t>
              </a:r>
            </a:p>
          </p:txBody>
        </p:sp>
        <p:sp>
          <p:nvSpPr>
            <p:cNvPr id="77838" name="Rectangle 32"/>
            <p:cNvSpPr>
              <a:spLocks noChangeArrowheads="1"/>
            </p:cNvSpPr>
            <p:nvPr/>
          </p:nvSpPr>
          <p:spPr bwMode="auto">
            <a:xfrm>
              <a:off x="7086600" y="3143250"/>
              <a:ext cx="1600200" cy="1600200"/>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rgbClr val="808080"/>
                </a:solidFill>
              </a:endParaRPr>
            </a:p>
          </p:txBody>
        </p:sp>
        <p:sp>
          <p:nvSpPr>
            <p:cNvPr id="77839" name="Text Box 39"/>
            <p:cNvSpPr txBox="1">
              <a:spLocks noChangeArrowheads="1"/>
            </p:cNvSpPr>
            <p:nvPr/>
          </p:nvSpPr>
          <p:spPr bwMode="auto">
            <a:xfrm>
              <a:off x="6224588" y="2855913"/>
              <a:ext cx="5715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4800">
                  <a:solidFill>
                    <a:srgbClr val="CC0000"/>
                  </a:solidFill>
                  <a:cs typeface="Arial" charset="0"/>
                </a:rPr>
                <a:t>?</a:t>
              </a:r>
            </a:p>
          </p:txBody>
        </p:sp>
        <p:sp>
          <p:nvSpPr>
            <p:cNvPr id="77840" name="Line 40"/>
            <p:cNvSpPr>
              <a:spLocks noChangeShapeType="1"/>
            </p:cNvSpPr>
            <p:nvPr/>
          </p:nvSpPr>
          <p:spPr bwMode="auto">
            <a:xfrm flipV="1">
              <a:off x="6672263" y="3252788"/>
              <a:ext cx="301625" cy="111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841" name="Line 41"/>
            <p:cNvSpPr>
              <a:spLocks noChangeShapeType="1"/>
            </p:cNvSpPr>
            <p:nvPr/>
          </p:nvSpPr>
          <p:spPr bwMode="auto">
            <a:xfrm flipV="1">
              <a:off x="6059488" y="3252788"/>
              <a:ext cx="301625" cy="111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7784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7900" y="3429000"/>
              <a:ext cx="8763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73498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a:latin typeface="Arial" charset="0"/>
              </a:rPr>
              <a:t>Motor Controller</a:t>
            </a:r>
          </a:p>
        </p:txBody>
      </p:sp>
      <p:sp>
        <p:nvSpPr>
          <p:cNvPr id="4" name="Rounded Rectangle 3"/>
          <p:cNvSpPr/>
          <p:nvPr/>
        </p:nvSpPr>
        <p:spPr bwMode="auto">
          <a:xfrm>
            <a:off x="2778125" y="4094163"/>
            <a:ext cx="1962150" cy="1100137"/>
          </a:xfrm>
          <a:prstGeom prst="roundRect">
            <a:avLst/>
          </a:prstGeom>
          <a:noFill/>
          <a:ln>
            <a:solidFill>
              <a:schemeClr val="accent5"/>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solidFill>
                  <a:schemeClr val="accent5"/>
                </a:solidFill>
                <a:latin typeface="Arial" charset="0"/>
                <a:ea typeface="ＭＳ Ｐゴシック" charset="0"/>
                <a:cs typeface="Arial" charset="0"/>
              </a:rPr>
              <a:t>Motor</a:t>
            </a:r>
          </a:p>
        </p:txBody>
      </p:sp>
      <p:sp>
        <p:nvSpPr>
          <p:cNvPr id="5" name="Rounded Rectangle 4"/>
          <p:cNvSpPr/>
          <p:nvPr/>
        </p:nvSpPr>
        <p:spPr bwMode="auto">
          <a:xfrm>
            <a:off x="6242050" y="4098925"/>
            <a:ext cx="1962150" cy="1100138"/>
          </a:xfrm>
          <a:prstGeom prst="roundRect">
            <a:avLst/>
          </a:prstGeom>
          <a:noFill/>
          <a:ln>
            <a:solidFill>
              <a:schemeClr val="accent5"/>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solidFill>
                  <a:schemeClr val="accent5"/>
                </a:solidFill>
                <a:latin typeface="Arial" charset="0"/>
                <a:ea typeface="ＭＳ Ｐゴシック" charset="0"/>
                <a:cs typeface="Arial" charset="0"/>
              </a:rPr>
              <a:t>H-Bridge</a:t>
            </a:r>
          </a:p>
        </p:txBody>
      </p:sp>
      <p:sp>
        <p:nvSpPr>
          <p:cNvPr id="6" name="Rounded Rectangle 5"/>
          <p:cNvSpPr/>
          <p:nvPr/>
        </p:nvSpPr>
        <p:spPr bwMode="auto">
          <a:xfrm>
            <a:off x="2782888" y="2432050"/>
            <a:ext cx="1962150" cy="1100138"/>
          </a:xfrm>
          <a:prstGeom prst="roundRect">
            <a:avLst/>
          </a:prstGeom>
          <a:noFill/>
          <a:ln>
            <a:solidFill>
              <a:schemeClr val="accent5"/>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solidFill>
                  <a:schemeClr val="accent5"/>
                </a:solidFill>
                <a:latin typeface="Arial" charset="0"/>
                <a:ea typeface="ＭＳ Ｐゴシック" charset="0"/>
                <a:cs typeface="Arial" charset="0"/>
              </a:rPr>
              <a:t>Encoder</a:t>
            </a:r>
          </a:p>
        </p:txBody>
      </p:sp>
      <p:sp>
        <p:nvSpPr>
          <p:cNvPr id="7" name="Rounded Rectangle 6"/>
          <p:cNvSpPr/>
          <p:nvPr/>
        </p:nvSpPr>
        <p:spPr bwMode="auto">
          <a:xfrm>
            <a:off x="6235700" y="2436813"/>
            <a:ext cx="1962150" cy="1100137"/>
          </a:xfrm>
          <a:prstGeom prst="roundRect">
            <a:avLst/>
          </a:prstGeom>
          <a:noFill/>
          <a:ln>
            <a:solidFill>
              <a:schemeClr val="accent5"/>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solidFill>
                  <a:schemeClr val="accent5"/>
                </a:solidFill>
                <a:latin typeface="Arial" charset="0"/>
                <a:ea typeface="ＭＳ Ｐゴシック" charset="0"/>
                <a:cs typeface="Arial" charset="0"/>
              </a:rPr>
              <a:t>Controller (PID)</a:t>
            </a:r>
          </a:p>
        </p:txBody>
      </p:sp>
      <p:cxnSp>
        <p:nvCxnSpPr>
          <p:cNvPr id="10246" name="Straight Arrow Connector 8"/>
          <p:cNvCxnSpPr>
            <a:cxnSpLocks noChangeShapeType="1"/>
            <a:stCxn id="5" idx="1"/>
            <a:endCxn id="4" idx="3"/>
          </p:cNvCxnSpPr>
          <p:nvPr/>
        </p:nvCxnSpPr>
        <p:spPr bwMode="auto">
          <a:xfrm rot="10800000">
            <a:off x="4740275" y="4643438"/>
            <a:ext cx="1501775" cy="4762"/>
          </a:xfrm>
          <a:prstGeom prst="straightConnector1">
            <a:avLst/>
          </a:prstGeom>
          <a:noFill/>
          <a:ln w="9525">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0247" name="Straight Arrow Connector 10"/>
          <p:cNvCxnSpPr>
            <a:cxnSpLocks noChangeShapeType="1"/>
            <a:stCxn id="4" idx="0"/>
            <a:endCxn id="6" idx="2"/>
          </p:cNvCxnSpPr>
          <p:nvPr/>
        </p:nvCxnSpPr>
        <p:spPr bwMode="auto">
          <a:xfrm rot="5400000" flipH="1" flipV="1">
            <a:off x="3480594" y="3810794"/>
            <a:ext cx="561975" cy="4763"/>
          </a:xfrm>
          <a:prstGeom prst="straightConnector1">
            <a:avLst/>
          </a:prstGeom>
          <a:noFill/>
          <a:ln w="9525">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0248" name="Straight Arrow Connector 12"/>
          <p:cNvCxnSpPr>
            <a:cxnSpLocks noChangeShapeType="1"/>
            <a:stCxn id="6" idx="3"/>
            <a:endCxn id="7" idx="1"/>
          </p:cNvCxnSpPr>
          <p:nvPr/>
        </p:nvCxnSpPr>
        <p:spPr bwMode="auto">
          <a:xfrm>
            <a:off x="4745038" y="2981325"/>
            <a:ext cx="1490662" cy="4763"/>
          </a:xfrm>
          <a:prstGeom prst="straightConnector1">
            <a:avLst/>
          </a:prstGeom>
          <a:noFill/>
          <a:ln w="9525">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0249" name="Straight Arrow Connector 14"/>
          <p:cNvCxnSpPr>
            <a:cxnSpLocks noChangeShapeType="1"/>
            <a:stCxn id="7" idx="2"/>
            <a:endCxn id="5" idx="0"/>
          </p:cNvCxnSpPr>
          <p:nvPr/>
        </p:nvCxnSpPr>
        <p:spPr bwMode="auto">
          <a:xfrm rot="16200000" flipH="1">
            <a:off x="6938962" y="3814763"/>
            <a:ext cx="561975" cy="6350"/>
          </a:xfrm>
          <a:prstGeom prst="straightConnector1">
            <a:avLst/>
          </a:prstGeom>
          <a:noFill/>
          <a:ln w="9525">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20" name="Left Arrow 19"/>
          <p:cNvSpPr/>
          <p:nvPr/>
        </p:nvSpPr>
        <p:spPr bwMode="auto">
          <a:xfrm>
            <a:off x="1689100" y="4456113"/>
            <a:ext cx="896938" cy="44291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solidFill>
                <a:schemeClr val="tx1"/>
              </a:solidFill>
              <a:latin typeface="Arial" charset="0"/>
              <a:ea typeface="ＭＳ Ｐゴシック" charset="0"/>
              <a:cs typeface="Arial" charset="0"/>
            </a:endParaRPr>
          </a:p>
        </p:txBody>
      </p:sp>
      <p:sp>
        <p:nvSpPr>
          <p:cNvPr id="10251" name="TextBox 21"/>
          <p:cNvSpPr txBox="1">
            <a:spLocks noChangeArrowheads="1"/>
          </p:cNvSpPr>
          <p:nvPr/>
        </p:nvSpPr>
        <p:spPr bwMode="auto">
          <a:xfrm>
            <a:off x="533400" y="4491038"/>
            <a:ext cx="1246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Output</a:t>
            </a:r>
          </a:p>
        </p:txBody>
      </p:sp>
      <p:sp>
        <p:nvSpPr>
          <p:cNvPr id="10252" name="TextBox 22"/>
          <p:cNvSpPr txBox="1">
            <a:spLocks noChangeArrowheads="1"/>
          </p:cNvSpPr>
          <p:nvPr/>
        </p:nvSpPr>
        <p:spPr bwMode="auto">
          <a:xfrm>
            <a:off x="2635250" y="3656013"/>
            <a:ext cx="1117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Sensing</a:t>
            </a:r>
          </a:p>
        </p:txBody>
      </p:sp>
      <p:sp>
        <p:nvSpPr>
          <p:cNvPr id="10253" name="TextBox 23"/>
          <p:cNvSpPr txBox="1">
            <a:spLocks noChangeArrowheads="1"/>
          </p:cNvSpPr>
          <p:nvPr/>
        </p:nvSpPr>
        <p:spPr bwMode="auto">
          <a:xfrm>
            <a:off x="4987925" y="2527300"/>
            <a:ext cx="1117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Feedback</a:t>
            </a:r>
          </a:p>
        </p:txBody>
      </p:sp>
      <p:sp>
        <p:nvSpPr>
          <p:cNvPr id="10254" name="TextBox 24"/>
          <p:cNvSpPr txBox="1">
            <a:spLocks noChangeArrowheads="1"/>
          </p:cNvSpPr>
          <p:nvPr/>
        </p:nvSpPr>
        <p:spPr bwMode="auto">
          <a:xfrm>
            <a:off x="7419975" y="3632200"/>
            <a:ext cx="1639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Weak Signal</a:t>
            </a:r>
          </a:p>
        </p:txBody>
      </p:sp>
      <p:sp>
        <p:nvSpPr>
          <p:cNvPr id="10255" name="TextBox 25"/>
          <p:cNvSpPr txBox="1">
            <a:spLocks noChangeArrowheads="1"/>
          </p:cNvSpPr>
          <p:nvPr/>
        </p:nvSpPr>
        <p:spPr bwMode="auto">
          <a:xfrm>
            <a:off x="4772025" y="4714875"/>
            <a:ext cx="1639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Amplified Signal</a:t>
            </a:r>
          </a:p>
        </p:txBody>
      </p:sp>
      <p:sp>
        <p:nvSpPr>
          <p:cNvPr id="2" name="TextBox 1"/>
          <p:cNvSpPr txBox="1"/>
          <p:nvPr/>
        </p:nvSpPr>
        <p:spPr>
          <a:xfrm>
            <a:off x="6499081" y="1148641"/>
            <a:ext cx="1923578" cy="646331"/>
          </a:xfrm>
          <a:prstGeom prst="rect">
            <a:avLst/>
          </a:prstGeom>
          <a:noFill/>
        </p:spPr>
        <p:txBody>
          <a:bodyPr wrap="square" rtlCol="0">
            <a:spAutoFit/>
          </a:bodyPr>
          <a:lstStyle/>
          <a:p>
            <a:r>
              <a:rPr lang="en-US" dirty="0" smtClean="0">
                <a:solidFill>
                  <a:srgbClr val="FF0000"/>
                </a:solidFill>
              </a:rPr>
              <a:t>Entire Lecture about this later</a:t>
            </a:r>
            <a:r>
              <a:rPr lang="is-IS" dirty="0" smtClean="0">
                <a:solidFill>
                  <a:srgbClr val="FF0000"/>
                </a:solidFill>
              </a:rPr>
              <a:t>…</a:t>
            </a:r>
            <a:endParaRPr lang="en-US" dirty="0">
              <a:solidFill>
                <a:srgbClr val="FF0000"/>
              </a:solidFill>
            </a:endParaRPr>
          </a:p>
        </p:txBody>
      </p:sp>
      <p:cxnSp>
        <p:nvCxnSpPr>
          <p:cNvPr id="8" name="Straight Arrow Connector 7"/>
          <p:cNvCxnSpPr/>
          <p:nvPr/>
        </p:nvCxnSpPr>
        <p:spPr>
          <a:xfrm flipH="1">
            <a:off x="7059347" y="1830357"/>
            <a:ext cx="242780" cy="943193"/>
          </a:xfrm>
          <a:prstGeom prst="straightConnector1">
            <a:avLst/>
          </a:prstGeom>
          <a:ln>
            <a:solidFill>
              <a:schemeClr val="tx1">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234080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sz="3200" dirty="0">
                <a:cs typeface="Arial" charset="0"/>
              </a:rPr>
              <a:t>Installing the SWI </a:t>
            </a:r>
            <a:r>
              <a:rPr lang="en-US" sz="3200" dirty="0" smtClean="0">
                <a:cs typeface="Arial" charset="0"/>
              </a:rPr>
              <a:t>Handler – Our Way</a:t>
            </a:r>
            <a:endParaRPr lang="en-US" sz="3200" dirty="0">
              <a:cs typeface="Arial" charset="0"/>
            </a:endParaRPr>
          </a:p>
        </p:txBody>
      </p:sp>
      <p:sp>
        <p:nvSpPr>
          <p:cNvPr id="79874" name="Rectangle 3"/>
          <p:cNvSpPr>
            <a:spLocks noGrp="1" noChangeArrowheads="1"/>
          </p:cNvSpPr>
          <p:nvPr>
            <p:ph idx="1"/>
          </p:nvPr>
        </p:nvSpPr>
        <p:spPr/>
        <p:txBody>
          <a:bodyPr>
            <a:normAutofit/>
          </a:bodyPr>
          <a:lstStyle/>
          <a:p>
            <a:r>
              <a:rPr lang="en-US" sz="2000" dirty="0">
                <a:cs typeface="Arial" charset="0"/>
              </a:rPr>
              <a:t>Which instructions to use?</a:t>
            </a:r>
          </a:p>
          <a:p>
            <a:pPr lvl="1"/>
            <a:r>
              <a:rPr lang="en-US" sz="2000" dirty="0">
                <a:cs typeface="Arial" charset="0"/>
              </a:rPr>
              <a:t>Analogous situation to the SWI vector in the Vector Table</a:t>
            </a:r>
          </a:p>
          <a:p>
            <a:pPr lvl="1"/>
            <a:r>
              <a:rPr lang="en-US" sz="2000" dirty="0">
                <a:cs typeface="Arial" charset="0"/>
              </a:rPr>
              <a:t>One instruction must transfer control to Our SWI Handler</a:t>
            </a:r>
          </a:p>
          <a:p>
            <a:pPr lvl="1"/>
            <a:r>
              <a:rPr lang="en-US" sz="2000" dirty="0">
                <a:cs typeface="Arial" charset="0"/>
              </a:rPr>
              <a:t>Eight bytes available </a:t>
            </a:r>
            <a:r>
              <a:rPr lang="en-US" sz="2000" dirty="0">
                <a:ea typeface="ＭＳ Ｐゴシック" charset="0"/>
                <a:cs typeface="ＭＳ Ｐゴシック" charset="0"/>
              </a:rPr>
              <a:t>→ four bytes for instruction, four bytes for address</a:t>
            </a:r>
          </a:p>
        </p:txBody>
      </p:sp>
    </p:spTree>
    <p:extLst>
      <p:ext uri="{BB962C8B-B14F-4D97-AF65-F5344CB8AC3E}">
        <p14:creationId xmlns:p14="http://schemas.microsoft.com/office/powerpoint/2010/main" val="1617214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sz="3200" dirty="0">
                <a:cs typeface="Arial" charset="0"/>
              </a:rPr>
              <a:t>Installing the SWI </a:t>
            </a:r>
            <a:r>
              <a:rPr lang="en-US" sz="3200" dirty="0" smtClean="0">
                <a:cs typeface="Arial" charset="0"/>
              </a:rPr>
              <a:t>Handler – Our Way</a:t>
            </a:r>
            <a:endParaRPr lang="en-US" sz="3200" dirty="0">
              <a:cs typeface="Arial" charset="0"/>
            </a:endParaRPr>
          </a:p>
        </p:txBody>
      </p:sp>
      <p:grpSp>
        <p:nvGrpSpPr>
          <p:cNvPr id="2" name="Group 1"/>
          <p:cNvGrpSpPr/>
          <p:nvPr/>
        </p:nvGrpSpPr>
        <p:grpSpPr>
          <a:xfrm>
            <a:off x="234950" y="2014538"/>
            <a:ext cx="8566150" cy="4049712"/>
            <a:chOff x="234950" y="2192338"/>
            <a:chExt cx="8566150" cy="4049712"/>
          </a:xfrm>
        </p:grpSpPr>
        <p:sp>
          <p:nvSpPr>
            <p:cNvPr id="79875" name="Rectangle 4"/>
            <p:cNvSpPr>
              <a:spLocks noChangeArrowheads="1"/>
            </p:cNvSpPr>
            <p:nvPr/>
          </p:nvSpPr>
          <p:spPr bwMode="auto">
            <a:xfrm>
              <a:off x="812800" y="2692400"/>
              <a:ext cx="2044700" cy="1798638"/>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dirty="0">
                  <a:solidFill>
                    <a:srgbClr val="808080"/>
                  </a:solidFill>
                  <a:latin typeface="Courier New" charset="0"/>
                </a:rPr>
                <a:t>B   0x850</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 </a:t>
              </a:r>
            </a:p>
            <a:p>
              <a:pPr eaLnBrk="0" hangingPunct="0">
                <a:spcBef>
                  <a:spcPct val="0"/>
                </a:spcBef>
                <a:buClrTx/>
                <a:buSzTx/>
                <a:buFontTx/>
                <a:buNone/>
              </a:pPr>
              <a:r>
                <a:rPr lang="en-US" sz="1400" dirty="0">
                  <a:solidFill>
                    <a:srgbClr val="808080"/>
                  </a:solidFill>
                  <a:latin typeface="Courier New" charset="0"/>
                </a:rPr>
                <a:t>LDR pc, [pc, 0x14]</a:t>
              </a:r>
              <a:endParaRPr lang="en-US" sz="2400" dirty="0">
                <a:solidFill>
                  <a:srgbClr val="808080"/>
                </a:solidFill>
              </a:endParaRPr>
            </a:p>
          </p:txBody>
        </p:sp>
        <p:sp>
          <p:nvSpPr>
            <p:cNvPr id="79876" name="Text Box 5"/>
            <p:cNvSpPr txBox="1">
              <a:spLocks noChangeArrowheads="1"/>
            </p:cNvSpPr>
            <p:nvPr/>
          </p:nvSpPr>
          <p:spPr bwMode="auto">
            <a:xfrm>
              <a:off x="719138" y="2192338"/>
              <a:ext cx="21097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cs typeface="Arial" charset="0"/>
                </a:rPr>
                <a:t>Vector Table </a:t>
              </a:r>
            </a:p>
            <a:p>
              <a:pPr algn="ctr">
                <a:spcBef>
                  <a:spcPct val="0"/>
                </a:spcBef>
                <a:buClrTx/>
                <a:buSzTx/>
                <a:buFontTx/>
                <a:buNone/>
              </a:pPr>
              <a:r>
                <a:rPr lang="en-US" sz="1400">
                  <a:solidFill>
                    <a:srgbClr val="808080"/>
                  </a:solidFill>
                  <a:cs typeface="Arial" charset="0"/>
                </a:rPr>
                <a:t>starting at 0x00 in memory</a:t>
              </a:r>
              <a:endParaRPr lang="en-US" sz="1600">
                <a:solidFill>
                  <a:srgbClr val="808080"/>
                </a:solidFill>
                <a:cs typeface="Arial" charset="0"/>
              </a:endParaRPr>
            </a:p>
          </p:txBody>
        </p:sp>
        <p:sp>
          <p:nvSpPr>
            <p:cNvPr id="79877" name="Text Box 6"/>
            <p:cNvSpPr txBox="1">
              <a:spLocks noChangeArrowheads="1"/>
            </p:cNvSpPr>
            <p:nvPr/>
          </p:nvSpPr>
          <p:spPr bwMode="auto">
            <a:xfrm>
              <a:off x="234950" y="2690813"/>
              <a:ext cx="6096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400">
                  <a:solidFill>
                    <a:srgbClr val="CC3300"/>
                  </a:solidFill>
                  <a:latin typeface="Courier New" charset="0"/>
                  <a:cs typeface="Arial" charset="0"/>
                </a:rPr>
                <a:t>0x00</a:t>
              </a:r>
            </a:p>
            <a:p>
              <a:pPr algn="ctr">
                <a:spcBef>
                  <a:spcPct val="0"/>
                </a:spcBef>
                <a:buClrTx/>
                <a:buSzTx/>
                <a:buFontTx/>
                <a:buNone/>
              </a:pPr>
              <a:r>
                <a:rPr lang="en-US" sz="1400">
                  <a:solidFill>
                    <a:srgbClr val="CC3300"/>
                  </a:solidFill>
                  <a:latin typeface="Courier New" charset="0"/>
                  <a:cs typeface="Arial" charset="0"/>
                </a:rPr>
                <a:t>0x04</a:t>
              </a:r>
            </a:p>
            <a:p>
              <a:pPr algn="ctr">
                <a:spcBef>
                  <a:spcPct val="0"/>
                </a:spcBef>
                <a:buClrTx/>
                <a:buSzTx/>
                <a:buFontTx/>
                <a:buNone/>
              </a:pPr>
              <a:r>
                <a:rPr lang="en-US" sz="1400">
                  <a:solidFill>
                    <a:srgbClr val="CC3300"/>
                  </a:solidFill>
                  <a:latin typeface="Courier New" charset="0"/>
                  <a:cs typeface="Arial" charset="0"/>
                </a:rPr>
                <a:t>0x08</a:t>
              </a:r>
            </a:p>
            <a:p>
              <a:pPr algn="ctr">
                <a:spcBef>
                  <a:spcPct val="0"/>
                </a:spcBef>
                <a:buClrTx/>
                <a:buSzTx/>
                <a:buFontTx/>
                <a:buNone/>
              </a:pPr>
              <a:r>
                <a:rPr lang="en-US" sz="1400">
                  <a:solidFill>
                    <a:srgbClr val="CC3300"/>
                  </a:solidFill>
                  <a:latin typeface="Courier New" charset="0"/>
                  <a:cs typeface="Arial" charset="0"/>
                </a:rPr>
                <a:t>0x0c</a:t>
              </a:r>
            </a:p>
            <a:p>
              <a:pPr algn="ctr">
                <a:spcBef>
                  <a:spcPct val="0"/>
                </a:spcBef>
                <a:buClrTx/>
                <a:buSzTx/>
                <a:buFontTx/>
                <a:buNone/>
              </a:pPr>
              <a:r>
                <a:rPr lang="en-US" sz="1400">
                  <a:solidFill>
                    <a:srgbClr val="CC3300"/>
                  </a:solidFill>
                  <a:latin typeface="Courier New" charset="0"/>
                  <a:cs typeface="Arial" charset="0"/>
                </a:rPr>
                <a:t>0x10</a:t>
              </a:r>
            </a:p>
            <a:p>
              <a:pPr algn="ctr">
                <a:spcBef>
                  <a:spcPct val="0"/>
                </a:spcBef>
                <a:buClrTx/>
                <a:buSzTx/>
                <a:buFontTx/>
                <a:buNone/>
              </a:pPr>
              <a:r>
                <a:rPr lang="en-US" sz="1400">
                  <a:solidFill>
                    <a:srgbClr val="CC3300"/>
                  </a:solidFill>
                  <a:latin typeface="Courier New" charset="0"/>
                  <a:cs typeface="Arial" charset="0"/>
                </a:rPr>
                <a:t>0x14</a:t>
              </a:r>
            </a:p>
            <a:p>
              <a:pPr algn="ctr">
                <a:spcBef>
                  <a:spcPct val="0"/>
                </a:spcBef>
                <a:buClrTx/>
                <a:buSzTx/>
                <a:buFontTx/>
                <a:buNone/>
              </a:pPr>
              <a:r>
                <a:rPr lang="en-US" sz="1400">
                  <a:solidFill>
                    <a:srgbClr val="CC3300"/>
                  </a:solidFill>
                  <a:latin typeface="Courier New" charset="0"/>
                  <a:cs typeface="Arial" charset="0"/>
                </a:rPr>
                <a:t>0x18</a:t>
              </a:r>
            </a:p>
            <a:p>
              <a:pPr algn="ctr">
                <a:spcBef>
                  <a:spcPct val="0"/>
                </a:spcBef>
                <a:buClrTx/>
                <a:buSzTx/>
                <a:buFontTx/>
                <a:buNone/>
              </a:pPr>
              <a:r>
                <a:rPr lang="en-US" sz="1400">
                  <a:solidFill>
                    <a:srgbClr val="CC3300"/>
                  </a:solidFill>
                  <a:latin typeface="Courier New" charset="0"/>
                  <a:cs typeface="Arial" charset="0"/>
                </a:rPr>
                <a:t>0x1c</a:t>
              </a:r>
            </a:p>
          </p:txBody>
        </p:sp>
        <p:sp>
          <p:nvSpPr>
            <p:cNvPr id="79878" name="Text Box 7"/>
            <p:cNvSpPr txBox="1">
              <a:spLocks noChangeArrowheads="1"/>
            </p:cNvSpPr>
            <p:nvPr/>
          </p:nvSpPr>
          <p:spPr bwMode="auto">
            <a:xfrm>
              <a:off x="3986213" y="2598738"/>
              <a:ext cx="20716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cs typeface="Arial" charset="0"/>
                </a:rPr>
                <a:t>U-Boot</a:t>
              </a:r>
              <a:r>
                <a:rPr lang="ja-JP" altLang="en-US" sz="1600">
                  <a:solidFill>
                    <a:srgbClr val="808080"/>
                  </a:solidFill>
                  <a:cs typeface="Arial" charset="0"/>
                </a:rPr>
                <a:t>’</a:t>
              </a:r>
              <a:r>
                <a:rPr lang="en-US" altLang="ja-JP" sz="1600">
                  <a:solidFill>
                    <a:srgbClr val="808080"/>
                  </a:solidFill>
                  <a:cs typeface="Arial" charset="0"/>
                </a:rPr>
                <a:t>s SWI Handler</a:t>
              </a:r>
            </a:p>
            <a:p>
              <a:pPr algn="ctr">
                <a:spcBef>
                  <a:spcPct val="0"/>
                </a:spcBef>
                <a:buClrTx/>
                <a:buSzTx/>
                <a:buFontTx/>
                <a:buNone/>
              </a:pPr>
              <a:r>
                <a:rPr lang="en-US" sz="1600">
                  <a:solidFill>
                    <a:srgbClr val="808080"/>
                  </a:solidFill>
                  <a:cs typeface="Arial" charset="0"/>
                </a:rPr>
                <a:t>(</a:t>
              </a:r>
              <a:r>
                <a:rPr lang="en-US" sz="1600">
                  <a:solidFill>
                    <a:srgbClr val="808080"/>
                  </a:solidFill>
                  <a:latin typeface="Courier New" charset="0"/>
                  <a:cs typeface="Arial" charset="0"/>
                </a:rPr>
                <a:t>S_Handler</a:t>
              </a:r>
              <a:r>
                <a:rPr lang="en-US" sz="1600">
                  <a:solidFill>
                    <a:srgbClr val="808080"/>
                  </a:solidFill>
                  <a:cs typeface="Arial" charset="0"/>
                </a:rPr>
                <a:t>)</a:t>
              </a:r>
            </a:p>
          </p:txBody>
        </p:sp>
        <p:sp>
          <p:nvSpPr>
            <p:cNvPr id="79879" name="Line 8"/>
            <p:cNvSpPr>
              <a:spLocks noChangeShapeType="1"/>
            </p:cNvSpPr>
            <p:nvPr/>
          </p:nvSpPr>
          <p:spPr bwMode="auto">
            <a:xfrm flipV="1">
              <a:off x="2970213" y="3251200"/>
              <a:ext cx="914400" cy="11113"/>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880" name="Rectangle 9"/>
            <p:cNvSpPr>
              <a:spLocks noChangeArrowheads="1"/>
            </p:cNvSpPr>
            <p:nvPr/>
          </p:nvSpPr>
          <p:spPr bwMode="auto">
            <a:xfrm>
              <a:off x="1571625" y="5154613"/>
              <a:ext cx="1287463" cy="1008062"/>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dirty="0">
                  <a:solidFill>
                    <a:srgbClr val="808080"/>
                  </a:solidFill>
                  <a:latin typeface="Courier New" charset="0"/>
                </a:rPr>
                <a:t>&amp;</a:t>
              </a:r>
              <a:r>
                <a:rPr lang="en-US" sz="1400" dirty="0" err="1">
                  <a:solidFill>
                    <a:srgbClr val="808080"/>
                  </a:solidFill>
                  <a:latin typeface="Courier New" charset="0"/>
                </a:rPr>
                <a:t>U_Handler</a:t>
              </a:r>
              <a:r>
                <a:rPr lang="en-US" sz="1400" dirty="0">
                  <a:solidFill>
                    <a:srgbClr val="808080"/>
                  </a:solidFill>
                  <a:latin typeface="Courier New" charset="0"/>
                </a:rPr>
                <a:t> </a:t>
              </a:r>
            </a:p>
            <a:p>
              <a:pPr eaLnBrk="0" hangingPunct="0">
                <a:spcBef>
                  <a:spcPct val="0"/>
                </a:spcBef>
                <a:buClrTx/>
                <a:buSzTx/>
                <a:buFontTx/>
                <a:buNone/>
              </a:pPr>
              <a:r>
                <a:rPr lang="en-US" sz="1400" dirty="0">
                  <a:solidFill>
                    <a:srgbClr val="808080"/>
                  </a:solidFill>
                  <a:latin typeface="Courier New" charset="0"/>
                </a:rPr>
                <a:t>&amp;</a:t>
              </a:r>
              <a:r>
                <a:rPr lang="en-US" sz="1400" dirty="0" err="1">
                  <a:solidFill>
                    <a:srgbClr val="808080"/>
                  </a:solidFill>
                  <a:latin typeface="Courier New" charset="0"/>
                </a:rPr>
                <a:t>S_Handler</a:t>
              </a:r>
              <a:r>
                <a:rPr lang="en-US" sz="1400" dirty="0">
                  <a:solidFill>
                    <a:srgbClr val="808080"/>
                  </a:solidFill>
                  <a:latin typeface="Courier New" charset="0"/>
                </a:rPr>
                <a:t> </a:t>
              </a:r>
            </a:p>
            <a:p>
              <a:pPr eaLnBrk="0" hangingPunct="0">
                <a:spcBef>
                  <a:spcPct val="0"/>
                </a:spcBef>
                <a:buClrTx/>
                <a:buSzTx/>
                <a:buFontTx/>
                <a:buNone/>
              </a:pPr>
              <a:r>
                <a:rPr lang="en-US" sz="1400" dirty="0">
                  <a:solidFill>
                    <a:srgbClr val="808080"/>
                  </a:solidFill>
                  <a:latin typeface="Courier New" charset="0"/>
                </a:rPr>
                <a:t>&amp;</a:t>
              </a:r>
              <a:r>
                <a:rPr lang="en-US" sz="1400" dirty="0" err="1">
                  <a:solidFill>
                    <a:srgbClr val="808080"/>
                  </a:solidFill>
                  <a:latin typeface="Courier New" charset="0"/>
                </a:rPr>
                <a:t>P_Handler</a:t>
              </a:r>
              <a:endParaRPr lang="en-US" sz="1400" dirty="0">
                <a:solidFill>
                  <a:srgbClr val="808080"/>
                </a:solidFill>
                <a:latin typeface="Courier New" charset="0"/>
              </a:endParaRPr>
            </a:p>
            <a:p>
              <a:pPr eaLnBrk="0" hangingPunct="0">
                <a:spcBef>
                  <a:spcPct val="0"/>
                </a:spcBef>
                <a:buClrTx/>
                <a:buSzTx/>
                <a:buFontTx/>
                <a:buNone/>
              </a:pPr>
              <a:r>
                <a:rPr lang="en-US" sz="1400" dirty="0">
                  <a:solidFill>
                    <a:srgbClr val="808080"/>
                  </a:solidFill>
                  <a:latin typeface="Courier New" charset="0"/>
                </a:rPr>
                <a:t>&amp;</a:t>
              </a:r>
              <a:r>
                <a:rPr lang="en-US" sz="1400" dirty="0" err="1">
                  <a:solidFill>
                    <a:srgbClr val="808080"/>
                  </a:solidFill>
                  <a:latin typeface="Courier New" charset="0"/>
                </a:rPr>
                <a:t>D_Handler</a:t>
              </a:r>
              <a:endParaRPr lang="en-US" sz="1400" dirty="0">
                <a:solidFill>
                  <a:srgbClr val="808080"/>
                </a:solidFill>
                <a:latin typeface="Courier New" charset="0"/>
              </a:endParaRPr>
            </a:p>
            <a:p>
              <a:pPr eaLnBrk="0" hangingPunct="0">
                <a:spcBef>
                  <a:spcPct val="0"/>
                </a:spcBef>
                <a:buClrTx/>
                <a:buSzTx/>
                <a:buFontTx/>
                <a:buNone/>
              </a:pPr>
              <a:r>
                <a:rPr lang="en-US" sz="1400" dirty="0">
                  <a:solidFill>
                    <a:srgbClr val="808080"/>
                  </a:solidFill>
                  <a:latin typeface="Courier New" charset="0"/>
                </a:rPr>
                <a:t>...</a:t>
              </a:r>
              <a:endParaRPr lang="en-US" sz="2400" dirty="0">
                <a:solidFill>
                  <a:srgbClr val="808080"/>
                </a:solidFill>
              </a:endParaRPr>
            </a:p>
          </p:txBody>
        </p:sp>
        <p:sp>
          <p:nvSpPr>
            <p:cNvPr id="79881" name="Text Box 10"/>
            <p:cNvSpPr txBox="1">
              <a:spLocks noChangeArrowheads="1"/>
            </p:cNvSpPr>
            <p:nvPr/>
          </p:nvSpPr>
          <p:spPr bwMode="auto">
            <a:xfrm>
              <a:off x="1554163" y="4851400"/>
              <a:ext cx="132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ja-JP" altLang="en-US" sz="1600">
                  <a:solidFill>
                    <a:srgbClr val="808080"/>
                  </a:solidFill>
                  <a:cs typeface="Arial" charset="0"/>
                </a:rPr>
                <a:t>“</a:t>
              </a:r>
              <a:r>
                <a:rPr lang="en-US" altLang="ja-JP" sz="1600">
                  <a:solidFill>
                    <a:srgbClr val="808080"/>
                  </a:solidFill>
                  <a:cs typeface="Arial" charset="0"/>
                </a:rPr>
                <a:t>Jump</a:t>
              </a:r>
              <a:r>
                <a:rPr lang="ja-JP" altLang="en-US" sz="1600">
                  <a:solidFill>
                    <a:srgbClr val="808080"/>
                  </a:solidFill>
                  <a:cs typeface="Arial" charset="0"/>
                </a:rPr>
                <a:t>”</a:t>
              </a:r>
              <a:r>
                <a:rPr lang="en-US" altLang="ja-JP" sz="1600">
                  <a:solidFill>
                    <a:srgbClr val="808080"/>
                  </a:solidFill>
                  <a:cs typeface="Arial" charset="0"/>
                </a:rPr>
                <a:t> Table</a:t>
              </a:r>
              <a:endParaRPr lang="en-US" sz="1600">
                <a:solidFill>
                  <a:srgbClr val="808080"/>
                </a:solidFill>
                <a:cs typeface="Arial" charset="0"/>
              </a:endParaRPr>
            </a:p>
          </p:txBody>
        </p:sp>
        <p:sp>
          <p:nvSpPr>
            <p:cNvPr id="79882" name="Text Box 11"/>
            <p:cNvSpPr txBox="1">
              <a:spLocks noChangeArrowheads="1"/>
            </p:cNvSpPr>
            <p:nvPr/>
          </p:nvSpPr>
          <p:spPr bwMode="auto">
            <a:xfrm>
              <a:off x="800100" y="5086350"/>
              <a:ext cx="609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spcBef>
                  <a:spcPct val="0"/>
                </a:spcBef>
                <a:buClrTx/>
                <a:buSzTx/>
                <a:buFontTx/>
                <a:buNone/>
              </a:pPr>
              <a:r>
                <a:rPr lang="en-US" sz="1400">
                  <a:solidFill>
                    <a:srgbClr val="CC3300"/>
                  </a:solidFill>
                  <a:latin typeface="Courier New" charset="0"/>
                  <a:cs typeface="Arial" charset="0"/>
                </a:rPr>
                <a:t>0x20</a:t>
              </a:r>
            </a:p>
            <a:p>
              <a:pPr>
                <a:spcBef>
                  <a:spcPct val="0"/>
                </a:spcBef>
                <a:buClrTx/>
                <a:buSzTx/>
                <a:buFontTx/>
                <a:buNone/>
              </a:pPr>
              <a:r>
                <a:rPr lang="en-US" sz="1400">
                  <a:solidFill>
                    <a:srgbClr val="CC3300"/>
                  </a:solidFill>
                  <a:latin typeface="Courier New" charset="0"/>
                  <a:cs typeface="Arial" charset="0"/>
                </a:rPr>
                <a:t>0x24</a:t>
              </a:r>
            </a:p>
            <a:p>
              <a:pPr>
                <a:spcBef>
                  <a:spcPct val="0"/>
                </a:spcBef>
                <a:buClrTx/>
                <a:buSzTx/>
                <a:buFontTx/>
                <a:buNone/>
              </a:pPr>
              <a:r>
                <a:rPr lang="en-US" sz="1400">
                  <a:solidFill>
                    <a:srgbClr val="CC3300"/>
                  </a:solidFill>
                  <a:latin typeface="Courier New" charset="0"/>
                  <a:cs typeface="Arial" charset="0"/>
                </a:rPr>
                <a:t>0x28</a:t>
              </a:r>
            </a:p>
            <a:p>
              <a:pPr>
                <a:spcBef>
                  <a:spcPct val="0"/>
                </a:spcBef>
                <a:buClrTx/>
                <a:buSzTx/>
                <a:buFontTx/>
                <a:buNone/>
              </a:pPr>
              <a:r>
                <a:rPr lang="en-US" sz="1400">
                  <a:solidFill>
                    <a:srgbClr val="CC3300"/>
                  </a:solidFill>
                  <a:latin typeface="Courier New" charset="0"/>
                  <a:cs typeface="Arial" charset="0"/>
                </a:rPr>
                <a:t>0x2c</a:t>
              </a:r>
            </a:p>
            <a:p>
              <a:pPr>
                <a:spcBef>
                  <a:spcPct val="0"/>
                </a:spcBef>
                <a:buClrTx/>
                <a:buSzTx/>
                <a:buFontTx/>
                <a:buNone/>
              </a:pPr>
              <a:r>
                <a:rPr lang="en-US" sz="1400">
                  <a:solidFill>
                    <a:srgbClr val="CC3300"/>
                  </a:solidFill>
                  <a:latin typeface="Courier New" charset="0"/>
                  <a:cs typeface="Arial" charset="0"/>
                </a:rPr>
                <a:t>...</a:t>
              </a:r>
            </a:p>
          </p:txBody>
        </p:sp>
        <p:sp>
          <p:nvSpPr>
            <p:cNvPr id="79883" name="Line 12"/>
            <p:cNvSpPr>
              <a:spLocks noChangeShapeType="1"/>
            </p:cNvSpPr>
            <p:nvPr/>
          </p:nvSpPr>
          <p:spPr bwMode="auto">
            <a:xfrm flipV="1">
              <a:off x="2898775" y="3314700"/>
              <a:ext cx="987425" cy="2338388"/>
            </a:xfrm>
            <a:prstGeom prst="line">
              <a:avLst/>
            </a:prstGeom>
            <a:noFill/>
            <a:ln w="19050" cap="rnd">
              <a:solidFill>
                <a:srgbClr val="00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884" name="Rectangle 13"/>
            <p:cNvSpPr>
              <a:spLocks noChangeArrowheads="1"/>
            </p:cNvSpPr>
            <p:nvPr/>
          </p:nvSpPr>
          <p:spPr bwMode="auto">
            <a:xfrm>
              <a:off x="4000500" y="3143250"/>
              <a:ext cx="1943100" cy="1314450"/>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0"/>
                </a:spcBef>
                <a:buClrTx/>
                <a:buSzTx/>
                <a:buFontTx/>
                <a:buNone/>
              </a:pPr>
              <a:r>
                <a:rPr lang="en-US" sz="1400" dirty="0">
                  <a:solidFill>
                    <a:srgbClr val="006600"/>
                  </a:solidFill>
                  <a:latin typeface="Courier New" charset="0"/>
                </a:rPr>
                <a:t>LDR pc, [pc, #-4]</a:t>
              </a:r>
            </a:p>
            <a:p>
              <a:pPr eaLnBrk="0" hangingPunct="0">
                <a:spcBef>
                  <a:spcPct val="0"/>
                </a:spcBef>
                <a:buClrTx/>
                <a:buSzTx/>
                <a:buFontTx/>
                <a:buNone/>
              </a:pPr>
              <a:r>
                <a:rPr lang="en-US" sz="1400" dirty="0">
                  <a:solidFill>
                    <a:srgbClr val="006600"/>
                  </a:solidFill>
                  <a:latin typeface="Courier New" charset="0"/>
                </a:rPr>
                <a:t>&amp;</a:t>
              </a:r>
              <a:r>
                <a:rPr lang="en-US" sz="1400" dirty="0" err="1">
                  <a:solidFill>
                    <a:srgbClr val="006600"/>
                  </a:solidFill>
                  <a:latin typeface="Courier New" charset="0"/>
                </a:rPr>
                <a:t>OUR_S_Handler</a:t>
              </a:r>
              <a:endParaRPr lang="en-US" sz="1400" dirty="0">
                <a:solidFill>
                  <a:srgbClr val="006600"/>
                </a:solidFill>
                <a:latin typeface="Courier New" charset="0"/>
              </a:endParaRPr>
            </a:p>
            <a:p>
              <a:pPr eaLnBrk="0" hangingPunct="0">
                <a:spcBef>
                  <a:spcPct val="0"/>
                </a:spcBef>
                <a:buClrTx/>
                <a:buSzTx/>
                <a:buFontTx/>
                <a:buNone/>
              </a:pPr>
              <a:r>
                <a:rPr lang="en-US" sz="1400" dirty="0">
                  <a:solidFill>
                    <a:srgbClr val="808080"/>
                  </a:solidFill>
                  <a:latin typeface="Courier New" charset="0"/>
                </a:rPr>
                <a:t>STR </a:t>
              </a:r>
              <a:r>
                <a:rPr lang="en-US" sz="1400" dirty="0" err="1">
                  <a:solidFill>
                    <a:srgbClr val="808080"/>
                  </a:solidFill>
                  <a:latin typeface="Courier New" charset="0"/>
                </a:rPr>
                <a:t>lr</a:t>
              </a:r>
              <a:r>
                <a:rPr lang="en-US" sz="1400" dirty="0">
                  <a:solidFill>
                    <a:srgbClr val="808080"/>
                  </a:solidFill>
                  <a:latin typeface="Courier New" charset="0"/>
                </a:rPr>
                <a:t>, [</a:t>
              </a:r>
              <a:r>
                <a:rPr lang="en-US" sz="1400" dirty="0" err="1">
                  <a:solidFill>
                    <a:srgbClr val="808080"/>
                  </a:solidFill>
                  <a:latin typeface="Courier New" charset="0"/>
                </a:rPr>
                <a:t>sp</a:t>
              </a:r>
              <a:r>
                <a:rPr lang="en-US" sz="1400" dirty="0">
                  <a:solidFill>
                    <a:srgbClr val="808080"/>
                  </a:solidFill>
                  <a:latin typeface="Courier New" charset="0"/>
                </a:rPr>
                <a:t>]</a:t>
              </a:r>
            </a:p>
            <a:p>
              <a:pPr eaLnBrk="0" hangingPunct="0">
                <a:spcBef>
                  <a:spcPct val="0"/>
                </a:spcBef>
                <a:buClrTx/>
                <a:buSzTx/>
                <a:buFontTx/>
                <a:buNone/>
              </a:pPr>
              <a:r>
                <a:rPr lang="en-US" sz="1400" dirty="0">
                  <a:solidFill>
                    <a:srgbClr val="808080"/>
                  </a:solidFill>
                  <a:latin typeface="Courier New" charset="0"/>
                </a:rPr>
                <a:t>MRS </a:t>
              </a:r>
              <a:r>
                <a:rPr lang="en-US" sz="1400" dirty="0" err="1">
                  <a:solidFill>
                    <a:srgbClr val="808080"/>
                  </a:solidFill>
                  <a:latin typeface="Courier New" charset="0"/>
                </a:rPr>
                <a:t>lr</a:t>
              </a:r>
              <a:r>
                <a:rPr lang="en-US" sz="1400" dirty="0">
                  <a:solidFill>
                    <a:srgbClr val="808080"/>
                  </a:solidFill>
                  <a:latin typeface="Courier New" charset="0"/>
                </a:rPr>
                <a:t>, </a:t>
              </a:r>
              <a:r>
                <a:rPr lang="en-US" sz="1400" dirty="0" err="1">
                  <a:solidFill>
                    <a:srgbClr val="808080"/>
                  </a:solidFill>
                  <a:latin typeface="Courier New" charset="0"/>
                </a:rPr>
                <a:t>spsr</a:t>
              </a:r>
              <a:endParaRPr lang="en-US" sz="1400" dirty="0">
                <a:solidFill>
                  <a:srgbClr val="808080"/>
                </a:solidFill>
                <a:latin typeface="Courier New" charset="0"/>
              </a:endParaRPr>
            </a:p>
            <a:p>
              <a:pPr eaLnBrk="0" hangingPunct="0">
                <a:spcBef>
                  <a:spcPct val="0"/>
                </a:spcBef>
                <a:buClrTx/>
                <a:buSzTx/>
                <a:buFontTx/>
                <a:buNone/>
              </a:pPr>
              <a:r>
                <a:rPr lang="en-US" sz="1400" dirty="0">
                  <a:solidFill>
                    <a:srgbClr val="808080"/>
                  </a:solidFill>
                  <a:latin typeface="Courier New" charset="0"/>
                </a:rPr>
                <a:t>STR </a:t>
              </a:r>
              <a:r>
                <a:rPr lang="en-US" sz="1400" dirty="0" err="1">
                  <a:solidFill>
                    <a:srgbClr val="808080"/>
                  </a:solidFill>
                  <a:latin typeface="Courier New" charset="0"/>
                </a:rPr>
                <a:t>lr</a:t>
              </a:r>
              <a:r>
                <a:rPr lang="en-US" sz="1400" dirty="0">
                  <a:solidFill>
                    <a:srgbClr val="808080"/>
                  </a:solidFill>
                  <a:latin typeface="Courier New" charset="0"/>
                </a:rPr>
                <a:t>, [</a:t>
              </a:r>
              <a:r>
                <a:rPr lang="en-US" sz="1400" dirty="0" err="1">
                  <a:solidFill>
                    <a:srgbClr val="808080"/>
                  </a:solidFill>
                  <a:latin typeface="Courier New" charset="0"/>
                </a:rPr>
                <a:t>sp</a:t>
              </a:r>
              <a:r>
                <a:rPr lang="en-US" sz="1400" dirty="0">
                  <a:solidFill>
                    <a:srgbClr val="808080"/>
                  </a:solidFill>
                  <a:latin typeface="Courier New" charset="0"/>
                </a:rPr>
                <a:t>, #4]</a:t>
              </a:r>
            </a:p>
            <a:p>
              <a:pPr eaLnBrk="0" hangingPunct="0">
                <a:spcBef>
                  <a:spcPct val="0"/>
                </a:spcBef>
                <a:buClrTx/>
                <a:buSzTx/>
                <a:buFontTx/>
                <a:buNone/>
              </a:pPr>
              <a:r>
                <a:rPr lang="en-US" sz="1400" dirty="0">
                  <a:solidFill>
                    <a:srgbClr val="808080"/>
                  </a:solidFill>
                  <a:latin typeface="Courier New" charset="0"/>
                </a:rPr>
                <a:t>...</a:t>
              </a:r>
              <a:endParaRPr lang="en-US" sz="2400" dirty="0">
                <a:solidFill>
                  <a:srgbClr val="808080"/>
                </a:solidFill>
              </a:endParaRPr>
            </a:p>
          </p:txBody>
        </p:sp>
        <p:sp>
          <p:nvSpPr>
            <p:cNvPr id="79885" name="Text Box 14"/>
            <p:cNvSpPr txBox="1">
              <a:spLocks noChangeArrowheads="1"/>
            </p:cNvSpPr>
            <p:nvPr/>
          </p:nvSpPr>
          <p:spPr bwMode="auto">
            <a:xfrm>
              <a:off x="6891338" y="2595563"/>
              <a:ext cx="19097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sz="2000">
                  <a:solidFill>
                    <a:schemeClr val="bg2"/>
                  </a:solidFill>
                  <a:latin typeface="Times New Roman" charset="0"/>
                  <a:ea typeface="ＭＳ Ｐゴシック" charset="0"/>
                  <a:cs typeface="ＭＳ Ｐゴシック" charset="0"/>
                </a:defRPr>
              </a:lvl1pPr>
              <a:lvl2pPr marL="742950" indent="-285750" eaLnBrk="0" hangingPunct="0">
                <a:defRPr sz="2000">
                  <a:solidFill>
                    <a:schemeClr val="bg2"/>
                  </a:solidFill>
                  <a:latin typeface="Times New Roman" charset="0"/>
                  <a:ea typeface="ＭＳ Ｐゴシック" charset="0"/>
                </a:defRPr>
              </a:lvl2pPr>
              <a:lvl3pPr marL="1143000" indent="-228600" eaLnBrk="0" hangingPunct="0">
                <a:defRPr sz="2000">
                  <a:solidFill>
                    <a:schemeClr val="bg2"/>
                  </a:solidFill>
                  <a:latin typeface="Times New Roman" charset="0"/>
                  <a:ea typeface="ＭＳ Ｐゴシック" charset="0"/>
                </a:defRPr>
              </a:lvl3pPr>
              <a:lvl4pPr marL="1600200" indent="-228600" eaLnBrk="0" hangingPunct="0">
                <a:defRPr sz="2000">
                  <a:solidFill>
                    <a:schemeClr val="bg2"/>
                  </a:solidFill>
                  <a:latin typeface="Times New Roman" charset="0"/>
                  <a:ea typeface="ＭＳ Ｐゴシック" charset="0"/>
                </a:defRPr>
              </a:lvl4pPr>
              <a:lvl5pPr marL="2057400" indent="-228600" eaLnBrk="0" hangingPunct="0">
                <a:defRPr sz="2000">
                  <a:solidFill>
                    <a:schemeClr val="bg2"/>
                  </a:solidFill>
                  <a:latin typeface="Times New Roman" charset="0"/>
                  <a:ea typeface="ＭＳ Ｐゴシック" charset="0"/>
                </a:defRPr>
              </a:lvl5pPr>
              <a:lvl6pPr marL="25146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6pPr>
              <a:lvl7pPr marL="29718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7pPr>
              <a:lvl8pPr marL="34290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8pPr>
              <a:lvl9pPr marL="3886200" indent="-228600" eaLnBrk="0" fontAlgn="base" hangingPunct="0">
                <a:spcBef>
                  <a:spcPct val="20000"/>
                </a:spcBef>
                <a:spcAft>
                  <a:spcPct val="0"/>
                </a:spcAft>
                <a:buClr>
                  <a:srgbClr val="0000FF"/>
                </a:buClr>
                <a:buSzPct val="75000"/>
                <a:buChar char="–"/>
                <a:defRPr sz="2000">
                  <a:solidFill>
                    <a:schemeClr val="bg2"/>
                  </a:solidFill>
                  <a:latin typeface="Times New Roman" charset="0"/>
                  <a:ea typeface="ＭＳ Ｐゴシック" charset="0"/>
                </a:defRPr>
              </a:lvl9pPr>
            </a:lstStyle>
            <a:p>
              <a:pPr algn="ctr">
                <a:spcBef>
                  <a:spcPct val="0"/>
                </a:spcBef>
                <a:buClrTx/>
                <a:buSzTx/>
                <a:buFontTx/>
                <a:buNone/>
              </a:pPr>
              <a:r>
                <a:rPr lang="en-US" sz="1600">
                  <a:solidFill>
                    <a:srgbClr val="808080"/>
                  </a:solidFill>
                  <a:cs typeface="Arial" charset="0"/>
                </a:rPr>
                <a:t>Our SWI Handler</a:t>
              </a:r>
            </a:p>
            <a:p>
              <a:pPr algn="ctr">
                <a:spcBef>
                  <a:spcPct val="0"/>
                </a:spcBef>
                <a:buClrTx/>
                <a:buSzTx/>
                <a:buFontTx/>
                <a:buNone/>
              </a:pPr>
              <a:r>
                <a:rPr lang="en-US" sz="1600">
                  <a:solidFill>
                    <a:srgbClr val="808080"/>
                  </a:solidFill>
                  <a:cs typeface="Arial" charset="0"/>
                </a:rPr>
                <a:t>(</a:t>
              </a:r>
              <a:r>
                <a:rPr lang="en-US" sz="1600">
                  <a:solidFill>
                    <a:srgbClr val="808080"/>
                  </a:solidFill>
                  <a:latin typeface="Courier New" charset="0"/>
                  <a:cs typeface="Arial" charset="0"/>
                </a:rPr>
                <a:t>OUR_S_Handler</a:t>
              </a:r>
              <a:r>
                <a:rPr lang="en-US" sz="1600">
                  <a:solidFill>
                    <a:srgbClr val="808080"/>
                  </a:solidFill>
                  <a:cs typeface="Arial" charset="0"/>
                </a:rPr>
                <a:t>)</a:t>
              </a:r>
            </a:p>
          </p:txBody>
        </p:sp>
        <p:sp>
          <p:nvSpPr>
            <p:cNvPr id="79886" name="Rectangle 15"/>
            <p:cNvSpPr>
              <a:spLocks noChangeArrowheads="1"/>
            </p:cNvSpPr>
            <p:nvPr/>
          </p:nvSpPr>
          <p:spPr bwMode="auto">
            <a:xfrm>
              <a:off x="7086600" y="3200400"/>
              <a:ext cx="1600200" cy="1600200"/>
            </a:xfrm>
            <a:prstGeom prst="rect">
              <a:avLst/>
            </a:prstGeom>
            <a:noFill/>
            <a:ln w="1270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en-US" sz="2400">
                <a:solidFill>
                  <a:srgbClr val="808080"/>
                </a:solidFill>
              </a:endParaRPr>
            </a:p>
          </p:txBody>
        </p:sp>
        <p:sp>
          <p:nvSpPr>
            <p:cNvPr id="79887" name="Line 16"/>
            <p:cNvSpPr>
              <a:spLocks noChangeShapeType="1"/>
            </p:cNvSpPr>
            <p:nvPr/>
          </p:nvSpPr>
          <p:spPr bwMode="auto">
            <a:xfrm flipV="1">
              <a:off x="6057900" y="3252788"/>
              <a:ext cx="914400" cy="11112"/>
            </a:xfrm>
            <a:prstGeom prst="line">
              <a:avLst/>
            </a:prstGeom>
            <a:noFill/>
            <a:ln w="19050">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888" name="Line 17"/>
            <p:cNvSpPr>
              <a:spLocks noChangeShapeType="1"/>
            </p:cNvSpPr>
            <p:nvPr/>
          </p:nvSpPr>
          <p:spPr bwMode="auto">
            <a:xfrm flipV="1">
              <a:off x="6057900" y="3314700"/>
              <a:ext cx="914400" cy="228600"/>
            </a:xfrm>
            <a:prstGeom prst="line">
              <a:avLst/>
            </a:prstGeom>
            <a:noFill/>
            <a:ln w="19050" cap="rnd">
              <a:solidFill>
                <a:srgbClr val="0066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9279759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atin typeface="Arial" charset="0"/>
              </a:rPr>
              <a:t>Motors</a:t>
            </a:r>
          </a:p>
        </p:txBody>
      </p:sp>
      <p:sp>
        <p:nvSpPr>
          <p:cNvPr id="16386" name="Content Placeholder 2"/>
          <p:cNvSpPr>
            <a:spLocks noGrp="1"/>
          </p:cNvSpPr>
          <p:nvPr>
            <p:ph idx="1"/>
          </p:nvPr>
        </p:nvSpPr>
        <p:spPr>
          <a:xfrm>
            <a:off x="649288" y="1166813"/>
            <a:ext cx="8229600" cy="5164137"/>
          </a:xfrm>
        </p:spPr>
        <p:txBody>
          <a:bodyPr/>
          <a:lstStyle/>
          <a:p>
            <a:r>
              <a:rPr lang="en-US">
                <a:latin typeface="Arial" charset="0"/>
              </a:rPr>
              <a:t>AC / DC Motor</a:t>
            </a:r>
          </a:p>
          <a:p>
            <a:pPr lvl="1"/>
            <a:r>
              <a:rPr lang="en-US" sz="2000">
                <a:latin typeface="Arial" charset="0"/>
                <a:cs typeface="Arial" charset="0"/>
              </a:rPr>
              <a:t>Magnetic, Electrostatic</a:t>
            </a:r>
          </a:p>
          <a:p>
            <a:pPr lvl="1"/>
            <a:endParaRPr lang="en-US">
              <a:latin typeface="Arial" charset="0"/>
              <a:cs typeface="Arial" charset="0"/>
            </a:endParaRPr>
          </a:p>
          <a:p>
            <a:r>
              <a:rPr lang="en-US">
                <a:latin typeface="Arial" charset="0"/>
              </a:rPr>
              <a:t>Stepper Motor</a:t>
            </a:r>
          </a:p>
          <a:p>
            <a:pPr lvl="1"/>
            <a:r>
              <a:rPr lang="en-US" sz="2000">
                <a:latin typeface="Arial" charset="0"/>
                <a:cs typeface="Arial" charset="0"/>
              </a:rPr>
              <a:t>Brushless motor that moves discrete steps</a:t>
            </a:r>
          </a:p>
          <a:p>
            <a:pPr lvl="1"/>
            <a:r>
              <a:rPr lang="en-US" sz="2000">
                <a:latin typeface="Arial" charset="0"/>
                <a:cs typeface="Arial" charset="0"/>
              </a:rPr>
              <a:t>Can be very accurate without sensing</a:t>
            </a:r>
          </a:p>
          <a:p>
            <a:pPr lvl="1"/>
            <a:endParaRPr lang="en-US">
              <a:latin typeface="Arial" charset="0"/>
              <a:cs typeface="Arial" charset="0"/>
            </a:endParaRPr>
          </a:p>
          <a:p>
            <a:r>
              <a:rPr lang="en-US">
                <a:latin typeface="Arial" charset="0"/>
              </a:rPr>
              <a:t>Servo Motor</a:t>
            </a:r>
          </a:p>
          <a:p>
            <a:pPr lvl="1"/>
            <a:r>
              <a:rPr lang="en-US" sz="2000">
                <a:latin typeface="Arial" charset="0"/>
                <a:cs typeface="Arial" charset="0"/>
              </a:rPr>
              <a:t>Motor with built-in sensing to hold set positions</a:t>
            </a:r>
          </a:p>
          <a:p>
            <a:pPr lvl="1"/>
            <a:r>
              <a:rPr lang="en-US" sz="2000">
                <a:latin typeface="Arial" charset="0"/>
                <a:cs typeface="Arial" charset="0"/>
              </a:rPr>
              <a:t>Usually does not rotate 360 degrees</a:t>
            </a:r>
          </a:p>
        </p:txBody>
      </p:sp>
      <p:pic>
        <p:nvPicPr>
          <p:cNvPr id="1638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1388" y="2767276"/>
            <a:ext cx="1620837"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9125" y="1192173"/>
            <a:ext cx="1579563"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60018" y="1269091"/>
            <a:ext cx="19113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67525" y="4453211"/>
            <a:ext cx="2276475"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3383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atin typeface="Arial" charset="0"/>
              </a:rPr>
              <a:t>Encoder</a:t>
            </a:r>
          </a:p>
        </p:txBody>
      </p:sp>
      <p:pic>
        <p:nvPicPr>
          <p:cNvPr id="174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1850" y="1141741"/>
            <a:ext cx="4770438"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324303"/>
            <a:ext cx="3276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3571875" y="3890877"/>
            <a:ext cx="669925" cy="668337"/>
          </a:xfrm>
          <a:prstGeom prst="ellips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solidFill>
                  <a:schemeClr val="tx1"/>
                </a:solidFill>
                <a:latin typeface="Arial" charset="0"/>
                <a:ea typeface="ＭＳ Ｐゴシック" charset="0"/>
                <a:cs typeface="Arial" charset="0"/>
              </a:rPr>
              <a:t>00</a:t>
            </a:r>
          </a:p>
        </p:txBody>
      </p:sp>
      <p:sp>
        <p:nvSpPr>
          <p:cNvPr id="8" name="Oval 7"/>
          <p:cNvSpPr/>
          <p:nvPr/>
        </p:nvSpPr>
        <p:spPr bwMode="auto">
          <a:xfrm>
            <a:off x="4665663" y="4744952"/>
            <a:ext cx="668337" cy="669925"/>
          </a:xfrm>
          <a:prstGeom prst="ellips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solidFill>
                  <a:schemeClr val="tx1"/>
                </a:solidFill>
                <a:latin typeface="Arial" charset="0"/>
                <a:ea typeface="ＭＳ Ｐゴシック" charset="0"/>
                <a:cs typeface="Arial" charset="0"/>
              </a:rPr>
              <a:t>01</a:t>
            </a:r>
          </a:p>
        </p:txBody>
      </p:sp>
      <p:sp>
        <p:nvSpPr>
          <p:cNvPr id="9" name="Oval 8"/>
          <p:cNvSpPr/>
          <p:nvPr/>
        </p:nvSpPr>
        <p:spPr bwMode="auto">
          <a:xfrm>
            <a:off x="3592513" y="5510127"/>
            <a:ext cx="669925" cy="669925"/>
          </a:xfrm>
          <a:prstGeom prst="ellips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solidFill>
                  <a:schemeClr val="tx1"/>
                </a:solidFill>
                <a:latin typeface="Arial" charset="0"/>
                <a:ea typeface="ＭＳ Ｐゴシック" charset="0"/>
                <a:cs typeface="Arial" charset="0"/>
              </a:rPr>
              <a:t>11</a:t>
            </a:r>
          </a:p>
        </p:txBody>
      </p:sp>
      <p:sp>
        <p:nvSpPr>
          <p:cNvPr id="10" name="Oval 9"/>
          <p:cNvSpPr/>
          <p:nvPr/>
        </p:nvSpPr>
        <p:spPr bwMode="auto">
          <a:xfrm>
            <a:off x="2543175" y="4732252"/>
            <a:ext cx="669925" cy="669925"/>
          </a:xfrm>
          <a:prstGeom prst="ellips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dirty="0">
                <a:solidFill>
                  <a:schemeClr val="tx1"/>
                </a:solidFill>
                <a:latin typeface="Arial" charset="0"/>
                <a:ea typeface="ＭＳ Ｐゴシック" charset="0"/>
                <a:cs typeface="Arial" charset="0"/>
              </a:rPr>
              <a:t>10</a:t>
            </a:r>
          </a:p>
        </p:txBody>
      </p:sp>
      <p:cxnSp>
        <p:nvCxnSpPr>
          <p:cNvPr id="17416" name="Shape 19"/>
          <p:cNvCxnSpPr>
            <a:cxnSpLocks noChangeShapeType="1"/>
            <a:stCxn id="7" idx="6"/>
            <a:endCxn id="8" idx="0"/>
          </p:cNvCxnSpPr>
          <p:nvPr/>
        </p:nvCxnSpPr>
        <p:spPr bwMode="auto">
          <a:xfrm>
            <a:off x="4241800" y="4224252"/>
            <a:ext cx="758825" cy="520700"/>
          </a:xfrm>
          <a:prstGeom prst="curvedConnector2">
            <a:avLst/>
          </a:prstGeom>
          <a:noFill/>
          <a:ln w="9525">
            <a:solidFill>
              <a:srgbClr val="000000"/>
            </a:solidFill>
            <a:round/>
            <a:headEnd type="arrow" w="med" len="me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7417" name="Shape 20"/>
          <p:cNvCxnSpPr>
            <a:cxnSpLocks noChangeShapeType="1"/>
            <a:stCxn id="8" idx="4"/>
            <a:endCxn id="9" idx="6"/>
          </p:cNvCxnSpPr>
          <p:nvPr/>
        </p:nvCxnSpPr>
        <p:spPr bwMode="auto">
          <a:xfrm rot="5400000">
            <a:off x="4416426" y="5260889"/>
            <a:ext cx="430212" cy="738187"/>
          </a:xfrm>
          <a:prstGeom prst="curvedConnector2">
            <a:avLst/>
          </a:prstGeom>
          <a:noFill/>
          <a:ln w="9525">
            <a:solidFill>
              <a:srgbClr val="000000"/>
            </a:solidFill>
            <a:round/>
            <a:headEnd type="arrow" w="med" len="me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7418" name="Shape 24"/>
          <p:cNvCxnSpPr>
            <a:cxnSpLocks noChangeShapeType="1"/>
            <a:stCxn id="9" idx="2"/>
            <a:endCxn id="10" idx="4"/>
          </p:cNvCxnSpPr>
          <p:nvPr/>
        </p:nvCxnSpPr>
        <p:spPr bwMode="auto">
          <a:xfrm rot="10800000">
            <a:off x="2878138" y="5402177"/>
            <a:ext cx="714375" cy="442912"/>
          </a:xfrm>
          <a:prstGeom prst="curvedConnector2">
            <a:avLst/>
          </a:prstGeom>
          <a:noFill/>
          <a:ln w="9525">
            <a:solidFill>
              <a:srgbClr val="000000"/>
            </a:solidFill>
            <a:round/>
            <a:headEnd type="arrow" w="med" len="me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7419" name="Shape 27"/>
          <p:cNvCxnSpPr>
            <a:cxnSpLocks noChangeShapeType="1"/>
            <a:stCxn id="10" idx="0"/>
            <a:endCxn id="7" idx="2"/>
          </p:cNvCxnSpPr>
          <p:nvPr/>
        </p:nvCxnSpPr>
        <p:spPr bwMode="auto">
          <a:xfrm rot="5400000" flipH="1" flipV="1">
            <a:off x="2971007" y="4131383"/>
            <a:ext cx="508000" cy="693737"/>
          </a:xfrm>
          <a:prstGeom prst="curvedConnector2">
            <a:avLst/>
          </a:prstGeom>
          <a:noFill/>
          <a:ln w="9525">
            <a:solidFill>
              <a:srgbClr val="000000"/>
            </a:solidFill>
            <a:round/>
            <a:headEnd type="arrow" w="med" len="me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17420" name="TextBox 30"/>
          <p:cNvSpPr txBox="1">
            <a:spLocks noChangeArrowheads="1"/>
          </p:cNvSpPr>
          <p:nvPr/>
        </p:nvSpPr>
        <p:spPr bwMode="auto">
          <a:xfrm>
            <a:off x="5273675" y="5579977"/>
            <a:ext cx="2826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Grey Code State Machine</a:t>
            </a:r>
          </a:p>
        </p:txBody>
      </p:sp>
    </p:spTree>
    <p:extLst>
      <p:ext uri="{BB962C8B-B14F-4D97-AF65-F5344CB8AC3E}">
        <p14:creationId xmlns:p14="http://schemas.microsoft.com/office/powerpoint/2010/main" val="16867856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atin typeface="Arial" charset="0"/>
              </a:rPr>
              <a:t>H-Bridge Circuit</a:t>
            </a:r>
          </a:p>
        </p:txBody>
      </p:sp>
      <p:pic>
        <p:nvPicPr>
          <p:cNvPr id="1843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3608" y="1260432"/>
            <a:ext cx="5551487" cy="479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9363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35192</TotalTime>
  <Words>4851</Words>
  <Application>Microsoft Macintosh PowerPoint</Application>
  <PresentationFormat>On-screen Show (4:3)</PresentationFormat>
  <Paragraphs>1076</Paragraphs>
  <Slides>61</Slides>
  <Notes>41</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18-349: Introduction to Embedded  Real-Time Systems </vt:lpstr>
      <vt:lpstr>Administrivia</vt:lpstr>
      <vt:lpstr>MEMs</vt:lpstr>
      <vt:lpstr>Last Lecture</vt:lpstr>
      <vt:lpstr>What is an Actuator?</vt:lpstr>
      <vt:lpstr>Motor Controller</vt:lpstr>
      <vt:lpstr>Motors</vt:lpstr>
      <vt:lpstr>Encoder</vt:lpstr>
      <vt:lpstr>H-Bridge Circuit</vt:lpstr>
      <vt:lpstr>Servo</vt:lpstr>
      <vt:lpstr>Solenoid</vt:lpstr>
      <vt:lpstr>Audio</vt:lpstr>
      <vt:lpstr>Piezoelectric</vt:lpstr>
      <vt:lpstr>Outline</vt:lpstr>
      <vt:lpstr>Exceptions vs. Interrupts (Recap)</vt:lpstr>
      <vt:lpstr>Exception Handling (Recap)</vt:lpstr>
      <vt:lpstr>Exception Handling (Recap)</vt:lpstr>
      <vt:lpstr>System Calls (1-2) </vt:lpstr>
      <vt:lpstr>System Calls (2-2) </vt:lpstr>
      <vt:lpstr>What are SWIs?</vt:lpstr>
      <vt:lpstr>SWIs or Function Calls?</vt:lpstr>
      <vt:lpstr>SWI in Action</vt:lpstr>
      <vt:lpstr>SWI Instruction Format </vt:lpstr>
      <vt:lpstr>SWI Handling </vt:lpstr>
      <vt:lpstr>What Happens on a SWI? (1)</vt:lpstr>
      <vt:lpstr>What Happens on a SWI? (2)</vt:lpstr>
      <vt:lpstr>“Vectoring” SWI to its Handler </vt:lpstr>
      <vt:lpstr>“Vectoring” SWI to its Handler </vt:lpstr>
      <vt:lpstr>“Vectoring” SWI to its Handler </vt:lpstr>
      <vt:lpstr>On SWI completion</vt:lpstr>
      <vt:lpstr>Which syscall to execute? (1)</vt:lpstr>
      <vt:lpstr>Which syscall to execute? (2)</vt:lpstr>
      <vt:lpstr>Which syscall to execute? (3)</vt:lpstr>
      <vt:lpstr>Which syscall to execute? (4)</vt:lpstr>
      <vt:lpstr>Which syscall to execute? (3)</vt:lpstr>
      <vt:lpstr>PC Offset</vt:lpstr>
      <vt:lpstr>Use The SWI # to Jump to “Service Routine”</vt:lpstr>
      <vt:lpstr>ATPCS Conventions (Recap)</vt:lpstr>
      <vt:lpstr>SWI Handler </vt:lpstr>
      <vt:lpstr>C_SWI_Handler </vt:lpstr>
      <vt:lpstr>Reentrant Exception Handlers</vt:lpstr>
      <vt:lpstr>Program Status Register Instructions</vt:lpstr>
      <vt:lpstr>A Reentrant SWI Handler for Lab2 </vt:lpstr>
      <vt:lpstr>Syscalls and ABI</vt:lpstr>
      <vt:lpstr>Application Binary Interface  </vt:lpstr>
      <vt:lpstr>Example: Library Functions</vt:lpstr>
      <vt:lpstr>Summary</vt:lpstr>
      <vt:lpstr>Backup Slides</vt:lpstr>
      <vt:lpstr>Adding Your Custom SWIs</vt:lpstr>
      <vt:lpstr>Installing your SWI handler</vt:lpstr>
      <vt:lpstr>Installing your SWI handler</vt:lpstr>
      <vt:lpstr>Installing your SWI handler</vt:lpstr>
      <vt:lpstr>LDR Instruction</vt:lpstr>
      <vt:lpstr>Installing your SWI handler</vt:lpstr>
      <vt:lpstr>Installing your SWI Handler</vt:lpstr>
      <vt:lpstr>Loading the Vector Table (1) </vt:lpstr>
      <vt:lpstr>Loading the Vector Table (2) </vt:lpstr>
      <vt:lpstr>Installing the SWI Handler – Our Way</vt:lpstr>
      <vt:lpstr>Installing the SWI Handler – Our Way</vt:lpstr>
      <vt:lpstr>Installing the SWI Handler – Our Way</vt:lpstr>
      <vt:lpstr>Installing the SWI Handler – Our Way</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 Gooch</dc:creator>
  <cp:lastModifiedBy>Anthony Rowe</cp:lastModifiedBy>
  <cp:revision>830</cp:revision>
  <cp:lastPrinted>2015-09-23T21:31:46Z</cp:lastPrinted>
  <dcterms:created xsi:type="dcterms:W3CDTF">2010-12-17T20:07:52Z</dcterms:created>
  <dcterms:modified xsi:type="dcterms:W3CDTF">2016-10-05T18:51:16Z</dcterms:modified>
</cp:coreProperties>
</file>